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 type="screen16x9"/>
  <p:notesSz cx="6858000" cy="9144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B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defRPr sz="3000">
          <a:solidFill>
            <a:srgbClr val="C8102E"/>
          </a:solidFill>
          <a:latin typeface="Archivo"/>
        </a:defRPr>
      </a:lvl1pPr>
    </p:titleStyle>
    <p:bodyStyle>
      <a:lvl1pPr>
        <a:defRPr sz="1600">
          <a:solidFill>
            <a:srgbClr val="F2F0EC"/>
          </a:solidFill>
          <a:latin typeface="Newsreader"/>
        </a:defRPr>
      </a:lvl1pPr>
    </p:bodyStyle>
    <p:otherStyle>
      <a:lvl1pPr>
        <a:defRPr sz="1600">
          <a:latin typeface="Newsreader"/>
        </a:defRPr>
      </a:lvl1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Img1" Type="http://schemas.openxmlformats.org/officeDocument/2006/relationships/image" Target="../media/image1.jp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Img1" Type="http://schemas.openxmlformats.org/officeDocument/2006/relationships/image" Target="../media/image2.jp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B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ero"/>
          <p:cNvPicPr>
            <a:picLocks noChangeAspect="1"/>
          </p:cNvPicPr>
          <p:nvPr/>
        </p:nvPicPr>
        <p:blipFill>
          <a:blip r:embed="rIdImg1"/>
          <a:srcRect t="28906" b="289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crim"/>
          <p:cNvSpPr/>
          <p:nvPr/>
        </p:nvSpPr>
        <p:spPr>
          <a:xfrm>
            <a:off x="0" y="5384800"/>
            <a:ext cx="12192000" cy="1473200"/>
          </a:xfrm>
          <a:prstGeom prst="rect">
            <a:avLst/>
          </a:prstGeom>
          <a:solidFill>
            <a:srgbClr val="C8102E">
              <a:alpha val="82000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title"/>
          <p:cNvSpPr txBox="1"/>
          <p:nvPr/>
        </p:nvSpPr>
        <p:spPr>
          <a:xfrm>
            <a:off x="838200" y="5613400"/>
            <a:ext cx="10515600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2400">
                <a:solidFill>
                  <a:srgbClr val="FFFFFF"/>
                </a:solidFill>
                <a:latin typeface="Archivo"/>
              </a:rPr>
              <a:t>THE BAJA DUCATI</a:t>
            </a:r>
          </a:p>
        </p:txBody>
      </p:sp>
      <p:sp>
        <p:nvSpPr>
          <p:cNvPr id="5" name="caption"/>
          <p:cNvSpPr txBox="1"/>
          <p:nvPr/>
        </p:nvSpPr>
        <p:spPr>
          <a:xfrm>
            <a:off x="838200" y="6096000"/>
            <a:ext cx="10515600" cy="330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150">
                <a:solidFill>
                  <a:srgbClr val="FFFFFF">
                    <a:alpha val="78000"/>
                  </a:srgbClr>
                </a:solidFill>
                <a:latin typeface="Newsreader"/>
              </a:rPr>
              <a:t>A machine that reads Ducati and survives the desert.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B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le"/>
          <p:cNvSpPr/>
          <p:nvPr/>
        </p:nvSpPr>
        <p:spPr>
          <a:xfrm>
            <a:off x="5689600" y="1676400"/>
            <a:ext cx="812800" cy="44450"/>
          </a:xfrm>
          <a:prstGeom prst="rect">
            <a:avLst/>
          </a:prstGeom>
          <a:solidFill>
            <a:srgbClr val="C8102E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quote"/>
          <p:cNvSpPr txBox="1"/>
          <p:nvPr/>
        </p:nvSpPr>
        <p:spPr>
          <a:xfrm>
            <a:off x="1524000" y="2235200"/>
            <a:ext cx="9144000" cy="2540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algn="ctr">
              <a:lnSpc>
                <a:spcPct val="130000"/>
              </a:lnSpc>
            </a:pPr>
            <a:r>
              <a:rPr lang="en-US" sz="2600" i="1">
                <a:solidFill>
                  <a:srgbClr val="C8102E"/>
                </a:solidFill>
                <a:latin typeface="Archivo"/>
              </a:rPr>
              <a:t>“Ducati is road-race DNA — rigid trellis, low stance, mass tucked tight. Baja is the physical opposite. The marvel is a machine that reads Ducati and survives the desert.”</a:t>
            </a:r>
          </a:p>
        </p:txBody>
      </p:sp>
      <p:sp>
        <p:nvSpPr>
          <p:cNvPr id="8" name="attribution"/>
          <p:cNvSpPr txBox="1"/>
          <p:nvPr/>
        </p:nvSpPr>
        <p:spPr>
          <a:xfrm>
            <a:off x="1524000" y="5029200"/>
            <a:ext cx="9144000" cy="304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algn="ctr"/>
            <a:r>
              <a:rPr lang="en-US" sz="1150" spc="140">
                <a:solidFill>
                  <a:srgbClr val="9A968D"/>
                </a:solidFill>
                <a:latin typeface="Newsreader"/>
              </a:rPr>
              <a:t>THE ENGINEERING TENSION, AND THE PITCH</a:t>
            </a:r>
          </a:p>
        </p:txBody>
      </p:sp>
      <p:sp>
        <p:nvSpPr>
          <p:cNvPr id="9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9A968D"/>
                </a:solidFill>
                <a:latin typeface="Newsreader"/>
              </a:rPr>
              <a:t>THE BAJA DUCATI · CONFIDENTIAL · SEED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B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icker"/>
          <p:cNvSpPr txBox="1"/>
          <p:nvPr/>
        </p:nvSpPr>
        <p:spPr>
          <a:xfrm>
            <a:off x="838200" y="660400"/>
            <a:ext cx="10515600" cy="228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200" b="1" spc="180">
                <a:solidFill>
                  <a:srgbClr val="C8102E"/>
                </a:solidFill>
                <a:latin typeface="Newsreader"/>
              </a:rPr>
              <a:t>THE PROBLEM</a:t>
            </a:r>
          </a:p>
        </p:txBody>
      </p:sp>
      <p:sp>
        <p:nvSpPr>
          <p:cNvPr id="11" name="title"/>
          <p:cNvSpPr txBox="1"/>
          <p:nvPr/>
        </p:nvSpPr>
        <p:spPr>
          <a:xfrm>
            <a:off x="838200" y="965200"/>
            <a:ext cx="10515600" cy="965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00">
                <a:solidFill>
                  <a:srgbClr val="C8102E"/>
                </a:solidFill>
                <a:latin typeface="Archivo"/>
              </a:rPr>
              <a:t>Two machines in opposition</a:t>
            </a:r>
          </a:p>
        </p:txBody>
      </p:sp>
      <p:sp>
        <p:nvSpPr>
          <p:cNvPr id="12" name="rule"/>
          <p:cNvSpPr/>
          <p:nvPr/>
        </p:nvSpPr>
        <p:spPr>
          <a:xfrm>
            <a:off x="838200" y="2006600"/>
            <a:ext cx="609600" cy="44450"/>
          </a:xfrm>
          <a:prstGeom prst="rect">
            <a:avLst/>
          </a:prstGeom>
          <a:solidFill>
            <a:srgbClr val="C8102E"/>
          </a:solidFill>
        </p:spPr>
        <p:txBody>
          <a:bodyPr/>
          <a:lstStyle/>
          <a:p>
            <a:endParaRPr lang="en-US"/>
          </a:p>
        </p:txBody>
      </p:sp>
      <p:sp>
        <p:nvSpPr>
          <p:cNvPr id="13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9A968D"/>
                </a:solidFill>
                <a:latin typeface="Newsreader"/>
              </a:rPr>
              <a:t>THE BAJA DUCATI · CONFIDENTIAL · SEED</a:t>
            </a:r>
          </a:p>
        </p:txBody>
      </p:sp>
      <p:sp>
        <p:nvSpPr>
          <p:cNvPr id="14" name="left-head"/>
          <p:cNvSpPr txBox="1"/>
          <p:nvPr/>
        </p:nvSpPr>
        <p:spPr>
          <a:xfrm>
            <a:off x="838200" y="2438400"/>
            <a:ext cx="5029200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0000"/>
              </a:lnSpc>
            </a:pPr>
            <a:r>
              <a:rPr lang="en-US" sz="1500" b="1">
                <a:solidFill>
                  <a:srgbClr val="C8102E"/>
                </a:solidFill>
                <a:latin typeface="Newsreader"/>
              </a:rPr>
              <a:t>What reads Ducati</a:t>
            </a:r>
          </a:p>
        </p:txBody>
      </p:sp>
      <p:sp>
        <p:nvSpPr>
          <p:cNvPr id="15" name="left-body"/>
          <p:cNvSpPr txBox="1"/>
          <p:nvPr/>
        </p:nvSpPr>
        <p:spPr>
          <a:xfrm>
            <a:off x="838200" y="2819400"/>
            <a:ext cx="5029200" cy="3251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marL="216000" indent="-216000">
              <a:lnSpc>
                <a:spcPct val="130000"/>
              </a:lnSpc>
              <a:buClr>
                <a:srgbClr val="C8102E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F2F0EC"/>
                </a:solidFill>
                <a:latin typeface="Newsreader"/>
              </a:rPr>
              <a:t>Rigid steel trellis, mass central and forward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C8102E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F2F0EC"/>
                </a:solidFill>
                <a:latin typeface="Newsreader"/>
              </a:rPr>
              <a:t>Low stance, short travel, tight tuck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C8102E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F2F0EC"/>
                </a:solidFill>
                <a:latin typeface="Newsreader"/>
              </a:rPr>
              <a:t>Sealed for tarmac, not for dust</a:t>
            </a:r>
          </a:p>
        </p:txBody>
      </p:sp>
      <p:sp>
        <p:nvSpPr>
          <p:cNvPr id="16" name="right-head"/>
          <p:cNvSpPr txBox="1"/>
          <p:nvPr/>
        </p:nvSpPr>
        <p:spPr>
          <a:xfrm>
            <a:off x="6324600" y="2438400"/>
            <a:ext cx="5029200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0000"/>
              </a:lnSpc>
            </a:pPr>
            <a:r>
              <a:rPr lang="en-US" sz="1500" b="1">
                <a:solidFill>
                  <a:srgbClr val="C8102E"/>
                </a:solidFill>
                <a:latin typeface="Newsreader"/>
              </a:rPr>
              <a:t>What survives Baja</a:t>
            </a:r>
          </a:p>
        </p:txBody>
      </p:sp>
      <p:sp>
        <p:nvSpPr>
          <p:cNvPr id="17" name="right-body"/>
          <p:cNvSpPr txBox="1"/>
          <p:nvPr/>
        </p:nvSpPr>
        <p:spPr>
          <a:xfrm>
            <a:off x="6324600" y="2819400"/>
            <a:ext cx="5029200" cy="3251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marL="216000" indent="-216000">
              <a:lnSpc>
                <a:spcPct val="130000"/>
              </a:lnSpc>
              <a:buClr>
                <a:srgbClr val="C8102E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F2F0EC"/>
                </a:solidFill>
                <a:latin typeface="Newsreader"/>
              </a:rPr>
              <a:t>300 mm of wheel travel, a tall stance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C8102E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F2F0EC"/>
                </a:solidFill>
                <a:latin typeface="Newsreader"/>
              </a:rPr>
              <a:t>A long wheelbase for stability over whoops</a:t>
            </a:r>
          </a:p>
          <a:p>
            <a:pPr marL="216000" indent="-216000">
              <a:lnSpc>
                <a:spcPct val="130000"/>
              </a:lnSpc>
              <a:spcBef>
                <a:spcPts val="800"/>
              </a:spcBef>
              <a:buClr>
                <a:srgbClr val="C8102E"/>
              </a:buClr>
              <a:buSzPct val="80000"/>
              <a:buFont typeface="Arial"/>
              <a:buChar char="•"/>
            </a:pPr>
            <a:r>
              <a:rPr lang="en-US" sz="1350">
                <a:solidFill>
                  <a:srgbClr val="F2F0EC"/>
                </a:solidFill>
                <a:latin typeface="Newsreader"/>
              </a:rPr>
              <a:t>Everything sealed against abrasive sand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B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kicker"/>
          <p:cNvSpPr txBox="1"/>
          <p:nvPr/>
        </p:nvSpPr>
        <p:spPr>
          <a:xfrm>
            <a:off x="838200" y="660400"/>
            <a:ext cx="10515600" cy="228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200" b="1" spc="180">
                <a:solidFill>
                  <a:srgbClr val="C8102E"/>
                </a:solidFill>
                <a:latin typeface="Newsreader"/>
              </a:rPr>
              <a:t>THE RESOLUTION</a:t>
            </a:r>
          </a:p>
        </p:txBody>
      </p:sp>
      <p:sp>
        <p:nvSpPr>
          <p:cNvPr id="19" name="title"/>
          <p:cNvSpPr txBox="1"/>
          <p:nvPr/>
        </p:nvSpPr>
        <p:spPr>
          <a:xfrm>
            <a:off x="838200" y="965200"/>
            <a:ext cx="10515600" cy="965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00">
                <a:solidFill>
                  <a:srgbClr val="C8102E"/>
                </a:solidFill>
                <a:latin typeface="Archivo"/>
              </a:rPr>
              <a:t>Not a compromise — a deliberate re-mapping</a:t>
            </a:r>
          </a:p>
        </p:txBody>
      </p:sp>
      <p:sp>
        <p:nvSpPr>
          <p:cNvPr id="20" name="rule"/>
          <p:cNvSpPr/>
          <p:nvPr/>
        </p:nvSpPr>
        <p:spPr>
          <a:xfrm>
            <a:off x="838200" y="2006600"/>
            <a:ext cx="609600" cy="44450"/>
          </a:xfrm>
          <a:prstGeom prst="rect">
            <a:avLst/>
          </a:prstGeom>
          <a:solidFill>
            <a:srgbClr val="C8102E"/>
          </a:solidFill>
        </p:spPr>
        <p:txBody>
          <a:bodyPr/>
          <a:lstStyle/>
          <a:p>
            <a:endParaRPr lang="en-US"/>
          </a:p>
        </p:txBody>
      </p:sp>
      <p:sp>
        <p:nvSpPr>
          <p:cNvPr id="21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9A968D"/>
                </a:solidFill>
                <a:latin typeface="Newsreader"/>
              </a:rPr>
              <a:t>THE BAJA DUCATI · CONFIDENTIAL · SEED</a:t>
            </a:r>
          </a:p>
        </p:txBody>
      </p:sp>
      <p:sp>
        <p:nvSpPr>
          <p:cNvPr id="22" name="bullets"/>
          <p:cNvSpPr txBox="1"/>
          <p:nvPr/>
        </p:nvSpPr>
        <p:spPr>
          <a:xfrm>
            <a:off x="838200" y="2438400"/>
            <a:ext cx="9144000" cy="3733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marL="216000" indent="-216000">
              <a:lnSpc>
                <a:spcPct val="128000"/>
              </a:lnSpc>
              <a:buClr>
                <a:srgbClr val="C8102E"/>
              </a:buClr>
              <a:buSzPct val="80000"/>
              <a:buFont typeface="Arial"/>
              <a:buChar char="•"/>
            </a:pPr>
            <a:r>
              <a:rPr lang="en-US" sz="1600">
                <a:solidFill>
                  <a:srgbClr val="F2F0EC"/>
                </a:solidFill>
                <a:latin typeface="Newsreader"/>
              </a:rPr>
              <a:t>Keep the Ducati cues that are visual and architectural: the trellis language, the tank-to-tail line, mass visually centralized, the naked-mechanical aesthetic.</a:t>
            </a:r>
          </a:p>
          <a:p>
            <a:pPr marL="216000" indent="-216000">
              <a:lnSpc>
                <a:spcPct val="128000"/>
              </a:lnSpc>
              <a:spcBef>
                <a:spcPts val="1000"/>
              </a:spcBef>
              <a:buClr>
                <a:srgbClr val="C8102E"/>
              </a:buClr>
              <a:buSzPct val="80000"/>
              <a:buFont typeface="Arial"/>
              <a:buChar char="•"/>
            </a:pPr>
            <a:r>
              <a:rPr lang="en-US" sz="1600">
                <a:solidFill>
                  <a:srgbClr val="F2F0EC"/>
                </a:solidFill>
                <a:latin typeface="Newsreader"/>
              </a:rPr>
              <a:t>Discard the cues that are dynamic: the low stance, the short travel, the sealed-for-tarmac philosophy.</a:t>
            </a:r>
          </a:p>
          <a:p>
            <a:pPr marL="216000" indent="-216000">
              <a:lnSpc>
                <a:spcPct val="128000"/>
              </a:lnSpc>
              <a:spcBef>
                <a:spcPts val="1000"/>
              </a:spcBef>
              <a:buClr>
                <a:srgbClr val="C8102E"/>
              </a:buClr>
              <a:buSzPct val="80000"/>
              <a:buFont typeface="Arial"/>
              <a:buChar char="•"/>
            </a:pPr>
            <a:r>
              <a:rPr lang="en-US" sz="1600">
                <a:solidFill>
                  <a:srgbClr val="F2F0EC"/>
                </a:solidFill>
                <a:latin typeface="Newsreader"/>
              </a:rPr>
              <a:t>Series-hybrid is what makes this resolvable, not merely stylable: the engine never touches the driveline, so mass is placed by the physics of handling — not by a chain run.</a:t>
            </a:r>
          </a:p>
          <a:p>
            <a:pPr marL="216000" indent="-216000">
              <a:lnSpc>
                <a:spcPct val="128000"/>
              </a:lnSpc>
              <a:spcBef>
                <a:spcPts val="1000"/>
              </a:spcBef>
              <a:buClr>
                <a:srgbClr val="C8102E"/>
              </a:buClr>
              <a:buSzPct val="80000"/>
              <a:buFont typeface="Arial"/>
              <a:buChar char="•"/>
            </a:pPr>
            <a:r>
              <a:rPr lang="en-US" sz="1600">
                <a:solidFill>
                  <a:srgbClr val="F2F0EC"/>
                </a:solidFill>
                <a:latin typeface="Newsreader"/>
              </a:rPr>
              <a:t>Ducati language on rally-raid proportions. A tall, long, wide-footed desert machine wearing a trellis.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B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kicker"/>
          <p:cNvSpPr txBox="1"/>
          <p:nvPr/>
        </p:nvSpPr>
        <p:spPr>
          <a:xfrm>
            <a:off x="838200" y="660400"/>
            <a:ext cx="10515600" cy="228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200" b="1" spc="180">
                <a:solidFill>
                  <a:srgbClr val="C8102E"/>
                </a:solidFill>
                <a:latin typeface="Newsreader"/>
              </a:rPr>
              <a:t>WHY NOW</a:t>
            </a:r>
          </a:p>
        </p:txBody>
      </p:sp>
      <p:sp>
        <p:nvSpPr>
          <p:cNvPr id="24" name="title"/>
          <p:cNvSpPr txBox="1"/>
          <p:nvPr/>
        </p:nvSpPr>
        <p:spPr>
          <a:xfrm>
            <a:off x="838200" y="965200"/>
            <a:ext cx="10515600" cy="965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00">
                <a:solidFill>
                  <a:srgbClr val="C8102E"/>
                </a:solidFill>
                <a:latin typeface="Archivo"/>
              </a:rPr>
              <a:t>Two advantages no throttle cable can match</a:t>
            </a:r>
          </a:p>
        </p:txBody>
      </p:sp>
      <p:sp>
        <p:nvSpPr>
          <p:cNvPr id="25" name="rule"/>
          <p:cNvSpPr/>
          <p:nvPr/>
        </p:nvSpPr>
        <p:spPr>
          <a:xfrm>
            <a:off x="838200" y="2006600"/>
            <a:ext cx="609600" cy="44450"/>
          </a:xfrm>
          <a:prstGeom prst="rect">
            <a:avLst/>
          </a:prstGeom>
          <a:solidFill>
            <a:srgbClr val="C8102E"/>
          </a:solidFill>
        </p:spPr>
        <p:txBody>
          <a:bodyPr/>
          <a:lstStyle/>
          <a:p>
            <a:endParaRPr lang="en-US"/>
          </a:p>
        </p:txBody>
      </p:sp>
      <p:sp>
        <p:nvSpPr>
          <p:cNvPr id="26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9A968D"/>
                </a:solidFill>
                <a:latin typeface="Newsreader"/>
              </a:rPr>
              <a:t>THE BAJA DUCATI · CONFIDENTIAL · SEED</a:t>
            </a:r>
          </a:p>
        </p:txBody>
      </p:sp>
      <p:sp>
        <p:nvSpPr>
          <p:cNvPr id="27" name="stat-card-0"/>
          <p:cNvSpPr/>
          <p:nvPr/>
        </p:nvSpPr>
        <p:spPr>
          <a:xfrm>
            <a:off x="838200" y="2413000"/>
            <a:ext cx="3335867" cy="1498600"/>
          </a:xfrm>
          <a:prstGeom prst="rect">
            <a:avLst/>
          </a:prstGeom>
          <a:solidFill>
            <a:srgbClr val="16191E"/>
          </a:solidFill>
        </p:spPr>
        <p:txBody>
          <a:bodyPr/>
          <a:lstStyle/>
          <a:p>
            <a:endParaRPr lang="en-US"/>
          </a:p>
        </p:txBody>
      </p:sp>
      <p:sp>
        <p:nvSpPr>
          <p:cNvPr id="28" name="stat-bar-0"/>
          <p:cNvSpPr/>
          <p:nvPr/>
        </p:nvSpPr>
        <p:spPr>
          <a:xfrm>
            <a:off x="838200" y="2413000"/>
            <a:ext cx="3335867" cy="50800"/>
          </a:xfrm>
          <a:prstGeom prst="rect">
            <a:avLst/>
          </a:prstGeom>
          <a:solidFill>
            <a:srgbClr val="C8102E"/>
          </a:solidFill>
        </p:spPr>
        <p:txBody>
          <a:bodyPr/>
          <a:lstStyle/>
          <a:p>
            <a:endParaRPr lang="en-US"/>
          </a:p>
        </p:txBody>
      </p:sp>
      <p:sp>
        <p:nvSpPr>
          <p:cNvPr id="29" name="stat-value-0"/>
          <p:cNvSpPr txBox="1"/>
          <p:nvPr/>
        </p:nvSpPr>
        <p:spPr>
          <a:xfrm>
            <a:off x="1041400" y="2692400"/>
            <a:ext cx="2929467" cy="558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3200" b="1">
                <a:solidFill>
                  <a:srgbClr val="C8102E"/>
                </a:solidFill>
                <a:latin typeface="Archivo"/>
              </a:rPr>
              <a:t>200 mi</a:t>
            </a:r>
          </a:p>
        </p:txBody>
      </p:sp>
      <p:sp>
        <p:nvSpPr>
          <p:cNvPr id="30" name="stat-label-0"/>
          <p:cNvSpPr txBox="1"/>
          <p:nvPr/>
        </p:nvSpPr>
        <p:spPr>
          <a:xfrm>
            <a:off x="1041400" y="3302000"/>
            <a:ext cx="2929467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5000"/>
              </a:lnSpc>
            </a:pPr>
            <a:r>
              <a:rPr lang="en-US" sz="1050" spc="80">
                <a:solidFill>
                  <a:srgbClr val="9A968D"/>
                </a:solidFill>
                <a:latin typeface="Newsreader"/>
              </a:rPr>
              <a:t>RANGE WITH NO CHARGER — FUEL CARRIES THE ENERGY, THE BATTERY CARRIES THE DYNAMICS</a:t>
            </a:r>
          </a:p>
        </p:txBody>
      </p:sp>
      <p:sp>
        <p:nvSpPr>
          <p:cNvPr id="31" name="stat-card-1"/>
          <p:cNvSpPr/>
          <p:nvPr/>
        </p:nvSpPr>
        <p:spPr>
          <a:xfrm>
            <a:off x="4428067" y="2413000"/>
            <a:ext cx="3335867" cy="1498600"/>
          </a:xfrm>
          <a:prstGeom prst="rect">
            <a:avLst/>
          </a:prstGeom>
          <a:solidFill>
            <a:srgbClr val="16191E"/>
          </a:solidFill>
        </p:spPr>
        <p:txBody>
          <a:bodyPr/>
          <a:lstStyle/>
          <a:p>
            <a:endParaRPr lang="en-US"/>
          </a:p>
        </p:txBody>
      </p:sp>
      <p:sp>
        <p:nvSpPr>
          <p:cNvPr id="32" name="stat-bar-1"/>
          <p:cNvSpPr/>
          <p:nvPr/>
        </p:nvSpPr>
        <p:spPr>
          <a:xfrm>
            <a:off x="4428067" y="2413000"/>
            <a:ext cx="3335867" cy="50800"/>
          </a:xfrm>
          <a:prstGeom prst="rect">
            <a:avLst/>
          </a:prstGeom>
          <a:solidFill>
            <a:srgbClr val="C8102E"/>
          </a:solidFill>
        </p:spPr>
        <p:txBody>
          <a:bodyPr/>
          <a:lstStyle/>
          <a:p>
            <a:endParaRPr lang="en-US"/>
          </a:p>
        </p:txBody>
      </p:sp>
      <p:sp>
        <p:nvSpPr>
          <p:cNvPr id="33" name="stat-value-1"/>
          <p:cNvSpPr txBox="1"/>
          <p:nvPr/>
        </p:nvSpPr>
        <p:spPr>
          <a:xfrm>
            <a:off x="4631267" y="2692400"/>
            <a:ext cx="2929467" cy="558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3200" b="1">
                <a:solidFill>
                  <a:srgbClr val="C8102E"/>
                </a:solidFill>
                <a:latin typeface="Archivo"/>
              </a:rPr>
              <a:t>ms</a:t>
            </a:r>
          </a:p>
        </p:txBody>
      </p:sp>
      <p:sp>
        <p:nvSpPr>
          <p:cNvPr id="34" name="stat-label-1"/>
          <p:cNvSpPr txBox="1"/>
          <p:nvPr/>
        </p:nvSpPr>
        <p:spPr>
          <a:xfrm>
            <a:off x="4631267" y="3302000"/>
            <a:ext cx="2929467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5000"/>
              </a:lnSpc>
            </a:pPr>
            <a:r>
              <a:rPr lang="en-US" sz="1050" spc="80">
                <a:solidFill>
                  <a:srgbClr val="9A968D"/>
                </a:solidFill>
                <a:latin typeface="Newsreader"/>
              </a:rPr>
              <a:t>E-MOTOR TORQUE METERED AT MILLISECOND RESOLUTION — THE SAND ADVANTAGE</a:t>
            </a:r>
          </a:p>
        </p:txBody>
      </p:sp>
      <p:sp>
        <p:nvSpPr>
          <p:cNvPr id="35" name="stat-card-2"/>
          <p:cNvSpPr/>
          <p:nvPr/>
        </p:nvSpPr>
        <p:spPr>
          <a:xfrm>
            <a:off x="8017933" y="2413000"/>
            <a:ext cx="3335867" cy="1498600"/>
          </a:xfrm>
          <a:prstGeom prst="rect">
            <a:avLst/>
          </a:prstGeom>
          <a:solidFill>
            <a:srgbClr val="16191E"/>
          </a:solidFill>
        </p:spPr>
        <p:txBody>
          <a:bodyPr/>
          <a:lstStyle/>
          <a:p>
            <a:endParaRPr lang="en-US"/>
          </a:p>
        </p:txBody>
      </p:sp>
      <p:sp>
        <p:nvSpPr>
          <p:cNvPr id="36" name="stat-bar-2"/>
          <p:cNvSpPr/>
          <p:nvPr/>
        </p:nvSpPr>
        <p:spPr>
          <a:xfrm>
            <a:off x="8017933" y="2413000"/>
            <a:ext cx="3335867" cy="50800"/>
          </a:xfrm>
          <a:prstGeom prst="rect">
            <a:avLst/>
          </a:prstGeom>
          <a:solidFill>
            <a:srgbClr val="C8102E"/>
          </a:solidFill>
        </p:spPr>
        <p:txBody>
          <a:bodyPr/>
          <a:lstStyle/>
          <a:p>
            <a:endParaRPr lang="en-US"/>
          </a:p>
        </p:txBody>
      </p:sp>
      <p:sp>
        <p:nvSpPr>
          <p:cNvPr id="37" name="stat-value-2"/>
          <p:cNvSpPr txBox="1"/>
          <p:nvPr/>
        </p:nvSpPr>
        <p:spPr>
          <a:xfrm>
            <a:off x="8221133" y="2692400"/>
            <a:ext cx="2929467" cy="558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3200" b="1">
                <a:solidFill>
                  <a:srgbClr val="C8102E"/>
                </a:solidFill>
                <a:latin typeface="Archivo"/>
              </a:rPr>
              <a:t>1 point</a:t>
            </a:r>
          </a:p>
        </p:txBody>
      </p:sp>
      <p:sp>
        <p:nvSpPr>
          <p:cNvPr id="38" name="stat-label-2"/>
          <p:cNvSpPr txBox="1"/>
          <p:nvPr/>
        </p:nvSpPr>
        <p:spPr>
          <a:xfrm>
            <a:off x="8221133" y="3302000"/>
            <a:ext cx="2929467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5000"/>
              </a:lnSpc>
            </a:pPr>
            <a:r>
              <a:rPr lang="en-US" sz="1050" spc="80">
                <a:solidFill>
                  <a:srgbClr val="9A968D"/>
                </a:solidFill>
                <a:latin typeface="Newsreader"/>
              </a:rPr>
              <a:t>THE GENSET RUNS AT ITS SINGLE BEST-EFFICIENCY POINT, DECOUPLED FROM ROAD SPEED</a:t>
            </a:r>
          </a:p>
        </p:txBody>
      </p:sp>
      <p:sp>
        <p:nvSpPr>
          <p:cNvPr id="39" name="band-body"/>
          <p:cNvSpPr txBox="1"/>
          <p:nvPr/>
        </p:nvSpPr>
        <p:spPr>
          <a:xfrm>
            <a:off x="838200" y="4216400"/>
            <a:ext cx="9144000" cy="1854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rgbClr val="F2F0EC"/>
                </a:solidFill>
                <a:latin typeface="Newsreader"/>
              </a:rPr>
              <a:t>The 'why now' lives in the powertrain: desert range without charging infrastructure, plus e-motor torque control that meters slip in soft sand faster and finer than any throttle cable — where the line between drive and dig-in is a few percent of wheelspin.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B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kicker"/>
          <p:cNvSpPr txBox="1"/>
          <p:nvPr/>
        </p:nvSpPr>
        <p:spPr>
          <a:xfrm>
            <a:off x="838200" y="660400"/>
            <a:ext cx="10515600" cy="228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200" b="1" spc="180">
                <a:solidFill>
                  <a:srgbClr val="C8102E"/>
                </a:solidFill>
                <a:latin typeface="Newsreader"/>
              </a:rPr>
              <a:t>THE ARCHITECTURE</a:t>
            </a:r>
          </a:p>
        </p:txBody>
      </p:sp>
      <p:sp>
        <p:nvSpPr>
          <p:cNvPr id="41" name="title"/>
          <p:cNvSpPr txBox="1"/>
          <p:nvPr/>
        </p:nvSpPr>
        <p:spPr>
          <a:xfrm>
            <a:off x="838200" y="965200"/>
            <a:ext cx="10515600" cy="965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00">
                <a:solidFill>
                  <a:srgbClr val="C8102E"/>
                </a:solidFill>
                <a:latin typeface="Archivo"/>
              </a:rPr>
              <a:t>The wheels are only ever driven by the electric motor</a:t>
            </a:r>
          </a:p>
        </p:txBody>
      </p:sp>
      <p:sp>
        <p:nvSpPr>
          <p:cNvPr id="42" name="rule"/>
          <p:cNvSpPr/>
          <p:nvPr/>
        </p:nvSpPr>
        <p:spPr>
          <a:xfrm>
            <a:off x="838200" y="2006600"/>
            <a:ext cx="609600" cy="44450"/>
          </a:xfrm>
          <a:prstGeom prst="rect">
            <a:avLst/>
          </a:prstGeom>
          <a:solidFill>
            <a:srgbClr val="C8102E"/>
          </a:solidFill>
        </p:spPr>
        <p:txBody>
          <a:bodyPr/>
          <a:lstStyle/>
          <a:p>
            <a:endParaRPr lang="en-US"/>
          </a:p>
        </p:txBody>
      </p:sp>
      <p:sp>
        <p:nvSpPr>
          <p:cNvPr id="43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9A968D"/>
                </a:solidFill>
                <a:latin typeface="Newsreader"/>
              </a:rPr>
              <a:t>THE BAJA DUCATI · CONFIDENTIAL · SEED</a:t>
            </a:r>
          </a:p>
        </p:txBody>
      </p:sp>
      <p:pic>
        <p:nvPicPr>
          <p:cNvPr id="44" name="figure"/>
          <p:cNvPicPr>
            <a:picLocks noChangeAspect="1"/>
          </p:cNvPicPr>
          <p:nvPr/>
        </p:nvPicPr>
        <p:blipFill>
          <a:blip r:embed="rIdImg1"/>
          <a:srcRect l="5612" r="5612"/>
          <a:stretch>
            <a:fillRect/>
          </a:stretch>
        </p:blipFill>
        <p:spPr>
          <a:xfrm>
            <a:off x="6934200" y="2336800"/>
            <a:ext cx="4419600" cy="3733800"/>
          </a:xfrm>
          <a:prstGeom prst="rect">
            <a:avLst/>
          </a:prstGeom>
        </p:spPr>
      </p:pic>
      <p:sp>
        <p:nvSpPr>
          <p:cNvPr id="45" name="copy"/>
          <p:cNvSpPr txBox="1"/>
          <p:nvPr/>
        </p:nvSpPr>
        <p:spPr>
          <a:xfrm>
            <a:off x="838200" y="2438400"/>
            <a:ext cx="5588000" cy="3733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32000"/>
              </a:lnSpc>
            </a:pPr>
            <a:r>
              <a:rPr lang="en-US" sz="1400">
                <a:solidFill>
                  <a:srgbClr val="F2F0EC"/>
                </a:solidFill>
                <a:latin typeface="Newsreader"/>
              </a:rPr>
              <a:t>A series hybrid (range-extended EV). The engine has no mechanical path to the ground — it spins a generator at its efficient RPM to feed the DC bus and top up the battery.</a:t>
            </a:r>
          </a:p>
          <a:p>
            <a:pPr marL="216000" indent="-216000">
              <a:lnSpc>
                <a:spcPct val="132000"/>
              </a:lnSpc>
              <a:spcBef>
                <a:spcPts val="900"/>
              </a:spcBef>
              <a:buClr>
                <a:srgbClr val="C8102E"/>
              </a:buClr>
              <a:buSzPct val="80000"/>
              <a:buFont typeface="Arial"/>
              <a:buChar char="•"/>
            </a:pPr>
            <a:r>
              <a:rPr lang="en-US" sz="1400">
                <a:solidFill>
                  <a:srgbClr val="F2F0EC"/>
                </a:solidFill>
                <a:latin typeface="Newsreader"/>
              </a:rPr>
              <a:t>Battery, central in the frame triangle — the densest mass, where a Ducati's engine sits</a:t>
            </a:r>
          </a:p>
          <a:p>
            <a:pPr marL="216000" indent="-216000">
              <a:lnSpc>
                <a:spcPct val="132000"/>
              </a:lnSpc>
              <a:spcBef>
                <a:spcPts val="900"/>
              </a:spcBef>
              <a:buClr>
                <a:srgbClr val="C8102E"/>
              </a:buClr>
              <a:buSzPct val="80000"/>
              <a:buFont typeface="Arial"/>
              <a:buChar char="•"/>
            </a:pPr>
            <a:r>
              <a:rPr lang="en-US" sz="1400">
                <a:solidFill>
                  <a:srgbClr val="F2F0EC"/>
                </a:solidFill>
                <a:latin typeface="Newsreader"/>
              </a:rPr>
              <a:t>Axial-flux motor at the swingarm pivot — 94 mm long, minimal overhang</a:t>
            </a:r>
          </a:p>
          <a:p>
            <a:pPr marL="216000" indent="-216000">
              <a:lnSpc>
                <a:spcPct val="132000"/>
              </a:lnSpc>
              <a:spcBef>
                <a:spcPts val="900"/>
              </a:spcBef>
              <a:buClr>
                <a:srgbClr val="C8102E"/>
              </a:buClr>
              <a:buSzPct val="80000"/>
              <a:buFont typeface="Arial"/>
              <a:buChar char="•"/>
            </a:pPr>
            <a:r>
              <a:rPr lang="en-US" sz="1400">
                <a:solidFill>
                  <a:srgbClr val="F2F0EC"/>
                </a:solidFill>
                <a:latin typeface="Newsreader"/>
              </a:rPr>
              <a:t>Small range-extender genset, tucked low and rear</a:t>
            </a:r>
          </a:p>
          <a:p>
            <a:pPr marL="216000" indent="-216000">
              <a:lnSpc>
                <a:spcPct val="132000"/>
              </a:lnSpc>
              <a:spcBef>
                <a:spcPts val="900"/>
              </a:spcBef>
              <a:buClr>
                <a:srgbClr val="C8102E"/>
              </a:buClr>
              <a:buSzPct val="80000"/>
              <a:buFont typeface="Arial"/>
              <a:buChar char="•"/>
            </a:pPr>
            <a:r>
              <a:rPr lang="en-US" sz="1400">
                <a:solidFill>
                  <a:srgbClr val="F2F0EC"/>
                </a:solidFill>
                <a:latin typeface="Newsreader"/>
              </a:rPr>
              <a:t>Ride-by-wire: the throttle is a torque request, not a butterfly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B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kicker"/>
          <p:cNvSpPr txBox="1"/>
          <p:nvPr/>
        </p:nvSpPr>
        <p:spPr>
          <a:xfrm>
            <a:off x="838200" y="660400"/>
            <a:ext cx="10515600" cy="228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200" b="1" spc="180">
                <a:solidFill>
                  <a:srgbClr val="C8102E"/>
                </a:solidFill>
                <a:latin typeface="Newsreader"/>
              </a:rPr>
              <a:t>GROUNDED, NOT GUESSED</a:t>
            </a:r>
          </a:p>
        </p:txBody>
      </p:sp>
      <p:sp>
        <p:nvSpPr>
          <p:cNvPr id="47" name="title"/>
          <p:cNvSpPr txBox="1"/>
          <p:nvPr/>
        </p:nvSpPr>
        <p:spPr>
          <a:xfrm>
            <a:off x="838200" y="965200"/>
            <a:ext cx="10515600" cy="965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00">
                <a:solidFill>
                  <a:srgbClr val="C8102E"/>
                </a:solidFill>
                <a:latin typeface="Archivo"/>
              </a:rPr>
              <a:t>Every block is a real part — or a proven part-class</a:t>
            </a:r>
          </a:p>
        </p:txBody>
      </p:sp>
      <p:sp>
        <p:nvSpPr>
          <p:cNvPr id="48" name="rule"/>
          <p:cNvSpPr/>
          <p:nvPr/>
        </p:nvSpPr>
        <p:spPr>
          <a:xfrm>
            <a:off x="838200" y="2006600"/>
            <a:ext cx="609600" cy="44450"/>
          </a:xfrm>
          <a:prstGeom prst="rect">
            <a:avLst/>
          </a:prstGeom>
          <a:solidFill>
            <a:srgbClr val="C8102E"/>
          </a:solidFill>
        </p:spPr>
        <p:txBody>
          <a:bodyPr/>
          <a:lstStyle/>
          <a:p>
            <a:endParaRPr lang="en-US"/>
          </a:p>
        </p:txBody>
      </p:sp>
      <p:sp>
        <p:nvSpPr>
          <p:cNvPr id="49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9A968D"/>
                </a:solidFill>
                <a:latin typeface="Newsreader"/>
              </a:rPr>
              <a:t>THE BAJA DUCATI · CONFIDENTIAL · SEED</a:t>
            </a:r>
          </a:p>
        </p:txBody>
      </p:sp>
      <p:sp>
        <p:nvSpPr>
          <p:cNvPr id="50" name="lead"/>
          <p:cNvSpPr txBox="1"/>
          <p:nvPr/>
        </p:nvSpPr>
        <p:spPr>
          <a:xfrm>
            <a:off x="838200" y="2387600"/>
            <a:ext cx="9144000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30000"/>
              </a:lnSpc>
            </a:pPr>
            <a:r>
              <a:rPr lang="en-US" sz="1350">
                <a:solidFill>
                  <a:srgbClr val="F2F0EC"/>
                </a:solidFill>
                <a:latin typeface="Newsreader"/>
              </a:rPr>
              <a:t>The frame is bespoke too. The risk is not in inventing components — it is in the three bespoke subsystems (frame, pack, genset), and those are named as hard.</a:t>
            </a:r>
          </a:p>
        </p:txBody>
      </p:sp>
      <p:graphicFrame>
        <p:nvGraphicFramePr>
          <p:cNvPr id="51" name="table"/>
          <p:cNvGraphicFramePr>
            <a:graphicFrameLocks noGrp="1"/>
          </p:cNvGraphicFramePr>
          <p:nvPr/>
        </p:nvGraphicFramePr>
        <p:xfrm>
          <a:off x="838200" y="3073400"/>
          <a:ext cx="10515600" cy="2362200"/>
        </p:xfrm>
        <a:graphic>
          <a:graphicData uri="http://schemas.openxmlformats.org/drawingml/2006/table">
            <a:tbl>
              <a:tblPr firstRow="1" bandRow="0"/>
              <a:tblGrid>
                <a:gridCol w="4831492"/>
                <a:gridCol w="2842054"/>
                <a:gridCol w="2842054"/>
              </a:tblGrid>
              <a:tr h="381000">
                <a:tc>
                  <a:txBody>
                    <a:bodyPr/>
                    <a:lstStyle/>
                    <a:p>
                      <a:pPr algn="l"/>
                      <a:r>
                        <a:rPr lang="en-US" sz="1200" b="1">
                          <a:solidFill>
                            <a:srgbClr val="FFFFFF"/>
                          </a:solidFill>
                          <a:latin typeface="Newsreader"/>
                        </a:rPr>
                        <a:t>Subsystem</a:t>
                      </a:r>
                    </a:p>
                  </a:txBody>
                  <a:tcPr marL="91440" marR="91440" marT="45720" marB="45720" anchor="ctr">
                    <a:solidFill>
                      <a:srgbClr val="C8102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>
                          <a:solidFill>
                            <a:srgbClr val="FFFFFF"/>
                          </a:solidFill>
                          <a:latin typeface="Newsreader"/>
                        </a:rPr>
                        <a:t>Named supplier</a:t>
                      </a:r>
                    </a:p>
                  </a:txBody>
                  <a:tcPr marL="91440" marR="91440" marT="45720" marB="45720" anchor="ctr">
                    <a:solidFill>
                      <a:srgbClr val="C8102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>
                          <a:solidFill>
                            <a:srgbClr val="FFFFFF"/>
                          </a:solidFill>
                          <a:latin typeface="Newsreader"/>
                        </a:rPr>
                        <a:t>Sourcing</a:t>
                      </a:r>
                    </a:p>
                  </a:txBody>
                  <a:tcPr marL="91440" marR="91440" marT="45720" marB="45720" anchor="ctr">
                    <a:solidFill>
                      <a:srgbClr val="C8102E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/>
                      <a:r>
                        <a:rPr lang="en-US" sz="1250">
                          <a:solidFill>
                            <a:srgbClr val="F2F0EC"/>
                          </a:solidFill>
                          <a:latin typeface="Newsreader"/>
                        </a:rPr>
                        <a:t>Traction motor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9A968D">
                          <a:alpha val="35000"/>
                        </a:srgb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F2F0EC"/>
                          </a:solidFill>
                          <a:latin typeface="Newsreader"/>
                        </a:rPr>
                        <a:t>EMRAX 228 / 268 axial-flux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9A968D">
                          <a:alpha val="35000"/>
                        </a:srgb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F2F0EC"/>
                          </a:solidFill>
                          <a:latin typeface="Newsreader"/>
                        </a:rPr>
                        <a:t>COTS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9A968D">
                          <a:alpha val="35000"/>
                        </a:srgbClr>
                      </a:solidFill>
                    </a:lnB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/>
                      <a:r>
                        <a:rPr lang="en-US" sz="1250">
                          <a:solidFill>
                            <a:srgbClr val="F2F0EC"/>
                          </a:solidFill>
                          <a:latin typeface="Newsreader"/>
                        </a:rPr>
                        <a:t>Inverter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9A968D">
                          <a:alpha val="35000"/>
                        </a:srgbClr>
                      </a:solidFill>
                    </a:lnB>
                    <a:solidFill>
                      <a:srgbClr val="16191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F2F0EC"/>
                          </a:solidFill>
                          <a:latin typeface="Newsreader"/>
                        </a:rPr>
                        <a:t>Cascadia Motion, HEV-rated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9A968D">
                          <a:alpha val="35000"/>
                        </a:srgbClr>
                      </a:solidFill>
                    </a:lnB>
                    <a:solidFill>
                      <a:srgbClr val="16191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F2F0EC"/>
                          </a:solidFill>
                          <a:latin typeface="Newsreader"/>
                        </a:rPr>
                        <a:t>COTS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9A968D">
                          <a:alpha val="35000"/>
                        </a:srgbClr>
                      </a:solidFill>
                    </a:lnB>
                    <a:solidFill>
                      <a:srgbClr val="16191E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/>
                      <a:r>
                        <a:rPr lang="en-US" sz="1250">
                          <a:solidFill>
                            <a:srgbClr val="F2F0EC"/>
                          </a:solidFill>
                          <a:latin typeface="Newsreader"/>
                        </a:rPr>
                        <a:t>Battery cells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9A968D">
                          <a:alpha val="35000"/>
                        </a:srgb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F2F0EC"/>
                          </a:solidFill>
                          <a:latin typeface="Newsreader"/>
                        </a:rPr>
                        <a:t>Molicel P42A / P45B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9A968D">
                          <a:alpha val="35000"/>
                        </a:srgb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F2F0EC"/>
                          </a:solidFill>
                          <a:latin typeface="Newsreader"/>
                        </a:rPr>
                        <a:t>COTS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9A968D">
                          <a:alpha val="35000"/>
                        </a:srgbClr>
                      </a:solidFill>
                    </a:lnB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/>
                      <a:r>
                        <a:rPr lang="en-US" sz="1250">
                          <a:solidFill>
                            <a:srgbClr val="F2F0EC"/>
                          </a:solidFill>
                          <a:latin typeface="Newsreader"/>
                        </a:rPr>
                        <a:t>Suspension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9A968D">
                          <a:alpha val="35000"/>
                        </a:srgbClr>
                      </a:solidFill>
                    </a:lnB>
                    <a:solidFill>
                      <a:srgbClr val="16191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F2F0EC"/>
                          </a:solidFill>
                          <a:latin typeface="Newsreader"/>
                        </a:rPr>
                        <a:t>WP rally, ~300 mm travel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9A968D">
                          <a:alpha val="35000"/>
                        </a:srgbClr>
                      </a:solidFill>
                    </a:lnB>
                    <a:solidFill>
                      <a:srgbClr val="16191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F2F0EC"/>
                          </a:solidFill>
                          <a:latin typeface="Newsreader"/>
                        </a:rPr>
                        <a:t>COTS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9A968D">
                          <a:alpha val="35000"/>
                        </a:srgbClr>
                      </a:solidFill>
                    </a:lnB>
                    <a:solidFill>
                      <a:srgbClr val="16191E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/>
                      <a:r>
                        <a:rPr lang="en-US" sz="1250" b="1">
                          <a:solidFill>
                            <a:srgbClr val="F2F0EC"/>
                          </a:solidFill>
                          <a:latin typeface="Newsreader"/>
                        </a:rPr>
                        <a:t>Battery pack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9A968D">
                          <a:alpha val="35000"/>
                        </a:srgbClr>
                      </a:solidFill>
                    </a:lnB>
                    <a:solidFill>
                      <a:srgbClr val="C8102E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 b="1">
                          <a:solidFill>
                            <a:srgbClr val="F2F0EC"/>
                          </a:solidFill>
                          <a:latin typeface="Newsreader"/>
                        </a:rPr>
                        <a:t>Bespoke — sealed, liquid-cooled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9A968D">
                          <a:alpha val="35000"/>
                        </a:srgbClr>
                      </a:solidFill>
                    </a:lnB>
                    <a:solidFill>
                      <a:srgbClr val="C8102E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 b="1">
                          <a:solidFill>
                            <a:srgbClr val="F2F0EC"/>
                          </a:solidFill>
                          <a:latin typeface="Newsreader"/>
                        </a:rPr>
                        <a:t>Bespoke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9A968D">
                          <a:alpha val="35000"/>
                        </a:srgbClr>
                      </a:solidFill>
                    </a:lnB>
                    <a:solidFill>
                      <a:srgbClr val="C8102E">
                        <a:alpha val="22000"/>
                      </a:srgbClr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/>
                      <a:r>
                        <a:rPr lang="en-US" sz="1250" b="1">
                          <a:solidFill>
                            <a:srgbClr val="F2F0EC"/>
                          </a:solidFill>
                          <a:latin typeface="Newsreader"/>
                        </a:rPr>
                        <a:t>Range-extender genset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9A968D">
                          <a:alpha val="35000"/>
                        </a:srgbClr>
                      </a:solidFill>
                    </a:lnB>
                    <a:solidFill>
                      <a:srgbClr val="C8102E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 b="1">
                          <a:solidFill>
                            <a:srgbClr val="F2F0EC"/>
                          </a:solidFill>
                          <a:latin typeface="Newsreader"/>
                        </a:rPr>
                        <a:t>Bespoke — ICE + PM generator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9A968D">
                          <a:alpha val="35000"/>
                        </a:srgbClr>
                      </a:solidFill>
                    </a:lnB>
                    <a:solidFill>
                      <a:srgbClr val="C8102E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 b="1">
                          <a:solidFill>
                            <a:srgbClr val="F2F0EC"/>
                          </a:solidFill>
                          <a:latin typeface="Newsreader"/>
                        </a:rPr>
                        <a:t>Bespoke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9A968D">
                          <a:alpha val="35000"/>
                        </a:srgbClr>
                      </a:solidFill>
                    </a:lnB>
                    <a:solidFill>
                      <a:srgbClr val="C8102E">
                        <a:alpha val="22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B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kicker"/>
          <p:cNvSpPr txBox="1"/>
          <p:nvPr/>
        </p:nvSpPr>
        <p:spPr>
          <a:xfrm>
            <a:off x="838200" y="660400"/>
            <a:ext cx="10515600" cy="228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200" b="1" spc="180">
                <a:solidFill>
                  <a:srgbClr val="C8102E"/>
                </a:solidFill>
                <a:latin typeface="Newsreader"/>
              </a:rPr>
              <a:t>THE HARD PARTS, NAMED AS HARD</a:t>
            </a:r>
          </a:p>
        </p:txBody>
      </p:sp>
      <p:sp>
        <p:nvSpPr>
          <p:cNvPr id="53" name="title"/>
          <p:cNvSpPr txBox="1"/>
          <p:nvPr/>
        </p:nvSpPr>
        <p:spPr>
          <a:xfrm>
            <a:off x="838200" y="965200"/>
            <a:ext cx="10515600" cy="965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00">
                <a:solidFill>
                  <a:srgbClr val="C8102E"/>
                </a:solidFill>
                <a:latin typeface="Archivo"/>
              </a:rPr>
              <a:t>Here is the risk, and here is the mitigation</a:t>
            </a:r>
          </a:p>
        </p:txBody>
      </p:sp>
      <p:sp>
        <p:nvSpPr>
          <p:cNvPr id="54" name="rule"/>
          <p:cNvSpPr/>
          <p:nvPr/>
        </p:nvSpPr>
        <p:spPr>
          <a:xfrm>
            <a:off x="838200" y="2006600"/>
            <a:ext cx="609600" cy="44450"/>
          </a:xfrm>
          <a:prstGeom prst="rect">
            <a:avLst/>
          </a:prstGeom>
          <a:solidFill>
            <a:srgbClr val="C8102E"/>
          </a:solidFill>
        </p:spPr>
        <p:txBody>
          <a:bodyPr/>
          <a:lstStyle/>
          <a:p>
            <a:endParaRPr lang="en-US"/>
          </a:p>
        </p:txBody>
      </p:sp>
      <p:sp>
        <p:nvSpPr>
          <p:cNvPr id="55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9A968D"/>
                </a:solidFill>
                <a:latin typeface="Newsreader"/>
              </a:rPr>
              <a:t>THE BAJA DUCATI · CONFIDENTIAL · SEED</a:t>
            </a:r>
          </a:p>
        </p:txBody>
      </p:sp>
      <p:sp>
        <p:nvSpPr>
          <p:cNvPr id="56" name="bullets"/>
          <p:cNvSpPr txBox="1"/>
          <p:nvPr/>
        </p:nvSpPr>
        <p:spPr>
          <a:xfrm>
            <a:off x="838200" y="2438400"/>
            <a:ext cx="9144000" cy="3733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marL="216000" indent="-216000">
              <a:lnSpc>
                <a:spcPct val="128000"/>
              </a:lnSpc>
              <a:buClr>
                <a:srgbClr val="C8102E"/>
              </a:buClr>
              <a:buSzPct val="80000"/>
              <a:buFont typeface="Arial"/>
              <a:buChar char="•"/>
            </a:pPr>
            <a:r>
              <a:rPr lang="en-US" sz="1600">
                <a:solidFill>
                  <a:srgbClr val="F2F0EC"/>
                </a:solidFill>
                <a:latin typeface="Newsreader"/>
              </a:rPr>
              <a:t>Hybrid packaging vs. Ducati mass centralization — the defining design task. Solvable because series-hybrid decouples the ICE, but real work.</a:t>
            </a:r>
          </a:p>
          <a:p>
            <a:pPr marL="216000" indent="-216000">
              <a:lnSpc>
                <a:spcPct val="128000"/>
              </a:lnSpc>
              <a:spcBef>
                <a:spcPts val="1000"/>
              </a:spcBef>
              <a:buClr>
                <a:srgbClr val="C8102E"/>
              </a:buClr>
              <a:buSzPct val="80000"/>
              <a:buFont typeface="Arial"/>
              <a:buChar char="•"/>
            </a:pPr>
            <a:r>
              <a:rPr lang="en-US" sz="1600">
                <a:solidFill>
                  <a:srgbClr val="F2F0EC"/>
                </a:solidFill>
                <a:latin typeface="Newsreader"/>
              </a:rPr>
              <a:t>Range-extender genset — no off-the-shelf motorcycle-scale unit exists. An integration job: engine + PM generator + controller. The longest pole.</a:t>
            </a:r>
          </a:p>
          <a:p>
            <a:pPr marL="216000" indent="-216000">
              <a:lnSpc>
                <a:spcPct val="128000"/>
              </a:lnSpc>
              <a:spcBef>
                <a:spcPts val="1000"/>
              </a:spcBef>
              <a:buClr>
                <a:srgbClr val="C8102E"/>
              </a:buClr>
              <a:buSzPct val="80000"/>
              <a:buFont typeface="Arial"/>
              <a:buChar char="•"/>
            </a:pPr>
            <a:r>
              <a:rPr lang="en-US" sz="1600">
                <a:solidFill>
                  <a:srgbClr val="F2F0EC"/>
                </a:solidFill>
                <a:latin typeface="Newsreader"/>
              </a:rPr>
              <a:t>Weight lands ~200–240 kg wet — heavier than a pure rally bike. We own the number; an insider who does the mass math will distrust a claimed 170 kg.</a:t>
            </a:r>
          </a:p>
          <a:p>
            <a:pPr marL="216000" indent="-216000">
              <a:lnSpc>
                <a:spcPct val="128000"/>
              </a:lnSpc>
              <a:spcBef>
                <a:spcPts val="1000"/>
              </a:spcBef>
              <a:buClr>
                <a:srgbClr val="C8102E"/>
              </a:buClr>
              <a:buSzPct val="80000"/>
              <a:buFont typeface="Arial"/>
              <a:buChar char="•"/>
            </a:pPr>
            <a:r>
              <a:rPr lang="en-US" sz="1600">
                <a:solidFill>
                  <a:srgbClr val="F2F0EC"/>
                </a:solidFill>
                <a:latin typeface="Newsreader"/>
              </a:rPr>
              <a:t>Sand ingress + desert thermal — known fixes (IP66/67, dual cooling loops), unforgiving of any single miss.</a:t>
            </a:r>
          </a:p>
          <a:p>
            <a:pPr marL="216000" indent="-216000">
              <a:lnSpc>
                <a:spcPct val="128000"/>
              </a:lnSpc>
              <a:spcBef>
                <a:spcPts val="1000"/>
              </a:spcBef>
              <a:buClr>
                <a:srgbClr val="C8102E"/>
              </a:buClr>
              <a:buSzPct val="80000"/>
              <a:buFont typeface="Arial"/>
              <a:buChar char="•"/>
            </a:pPr>
            <a:r>
              <a:rPr lang="en-US" sz="1600">
                <a:solidFill>
                  <a:srgbClr val="F2F0EC"/>
                </a:solidFill>
                <a:latin typeface="Newsreader"/>
              </a:rPr>
              <a:t>Desert traction-control calibration — development, not invention. The e-motor's fine torque control is what makes a good desert calibration possible.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10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ule"/>
          <p:cNvSpPr/>
          <p:nvPr/>
        </p:nvSpPr>
        <p:spPr>
          <a:xfrm>
            <a:off x="838200" y="3708400"/>
            <a:ext cx="812800" cy="44450"/>
          </a:xfrm>
          <a:prstGeom prst="rect">
            <a:avLst/>
          </a:prstGeom>
          <a:solidFill>
            <a:srgbClr val="C8102E"/>
          </a:solidFill>
        </p:spPr>
        <p:txBody>
          <a:bodyPr/>
          <a:lstStyle/>
          <a:p>
            <a:endParaRPr lang="en-US"/>
          </a:p>
        </p:txBody>
      </p:sp>
      <p:sp>
        <p:nvSpPr>
          <p:cNvPr id="58" name="title"/>
          <p:cNvSpPr txBox="1"/>
          <p:nvPr/>
        </p:nvSpPr>
        <p:spPr>
          <a:xfrm>
            <a:off x="838200" y="4013200"/>
            <a:ext cx="8991600" cy="1219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800">
                <a:solidFill>
                  <a:srgbClr val="FFFFFF"/>
                </a:solidFill>
                <a:latin typeface="Archivo"/>
              </a:rPr>
              <a:t>Buildable. The risk is execution, not physics.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B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kicker"/>
          <p:cNvSpPr txBox="1"/>
          <p:nvPr/>
        </p:nvSpPr>
        <p:spPr>
          <a:xfrm>
            <a:off x="838200" y="660400"/>
            <a:ext cx="10515600" cy="228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200" b="1" spc="180">
                <a:solidFill>
                  <a:srgbClr val="C8102E"/>
                </a:solidFill>
                <a:latin typeface="Newsreader"/>
              </a:rPr>
              <a:t>THE MARKET</a:t>
            </a:r>
          </a:p>
        </p:txBody>
      </p:sp>
      <p:sp>
        <p:nvSpPr>
          <p:cNvPr id="60" name="title"/>
          <p:cNvSpPr txBox="1"/>
          <p:nvPr/>
        </p:nvSpPr>
        <p:spPr>
          <a:xfrm>
            <a:off x="838200" y="965200"/>
            <a:ext cx="10515600" cy="965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00">
                <a:solidFill>
                  <a:srgbClr val="C8102E"/>
                </a:solidFill>
                <a:latin typeface="Archivo"/>
              </a:rPr>
              <a:t>Where a Ducati-register desert machine sits</a:t>
            </a:r>
          </a:p>
        </p:txBody>
      </p:sp>
      <p:sp>
        <p:nvSpPr>
          <p:cNvPr id="61" name="rule"/>
          <p:cNvSpPr/>
          <p:nvPr/>
        </p:nvSpPr>
        <p:spPr>
          <a:xfrm>
            <a:off x="838200" y="2006600"/>
            <a:ext cx="609600" cy="44450"/>
          </a:xfrm>
          <a:prstGeom prst="rect">
            <a:avLst/>
          </a:prstGeom>
          <a:solidFill>
            <a:srgbClr val="C8102E"/>
          </a:solidFill>
        </p:spPr>
        <p:txBody>
          <a:bodyPr/>
          <a:lstStyle/>
          <a:p>
            <a:endParaRPr lang="en-US"/>
          </a:p>
        </p:txBody>
      </p:sp>
      <p:sp>
        <p:nvSpPr>
          <p:cNvPr id="62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9A968D"/>
                </a:solidFill>
                <a:latin typeface="Newsreader"/>
              </a:rPr>
              <a:t>THE BAJA DUCATI · CONFIDENTIAL · SEED</a:t>
            </a:r>
          </a:p>
        </p:txBody>
      </p:sp>
      <p:sp>
        <p:nvSpPr>
          <p:cNvPr id="63" name="stat-card-0"/>
          <p:cNvSpPr/>
          <p:nvPr/>
        </p:nvSpPr>
        <p:spPr>
          <a:xfrm>
            <a:off x="838200" y="2413000"/>
            <a:ext cx="3335867" cy="1498600"/>
          </a:xfrm>
          <a:prstGeom prst="rect">
            <a:avLst/>
          </a:prstGeom>
          <a:solidFill>
            <a:srgbClr val="16191E"/>
          </a:solidFill>
        </p:spPr>
        <p:txBody>
          <a:bodyPr/>
          <a:lstStyle/>
          <a:p>
            <a:endParaRPr lang="en-US"/>
          </a:p>
        </p:txBody>
      </p:sp>
      <p:sp>
        <p:nvSpPr>
          <p:cNvPr id="64" name="stat-bar-0"/>
          <p:cNvSpPr/>
          <p:nvPr/>
        </p:nvSpPr>
        <p:spPr>
          <a:xfrm>
            <a:off x="838200" y="2413000"/>
            <a:ext cx="3335867" cy="50800"/>
          </a:xfrm>
          <a:prstGeom prst="rect">
            <a:avLst/>
          </a:prstGeom>
          <a:solidFill>
            <a:srgbClr val="C8102E"/>
          </a:solidFill>
        </p:spPr>
        <p:txBody>
          <a:bodyPr/>
          <a:lstStyle/>
          <a:p>
            <a:endParaRPr lang="en-US"/>
          </a:p>
        </p:txBody>
      </p:sp>
      <p:sp>
        <p:nvSpPr>
          <p:cNvPr id="65" name="stat-value-0"/>
          <p:cNvSpPr txBox="1"/>
          <p:nvPr/>
        </p:nvSpPr>
        <p:spPr>
          <a:xfrm>
            <a:off x="1041400" y="2692400"/>
            <a:ext cx="2929467" cy="558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3200" b="1">
                <a:solidFill>
                  <a:srgbClr val="C8102E"/>
                </a:solidFill>
                <a:latin typeface="Archivo"/>
              </a:rPr>
              <a:t>Premium</a:t>
            </a:r>
          </a:p>
        </p:txBody>
      </p:sp>
      <p:sp>
        <p:nvSpPr>
          <p:cNvPr id="66" name="stat-label-0"/>
          <p:cNvSpPr txBox="1"/>
          <p:nvPr/>
        </p:nvSpPr>
        <p:spPr>
          <a:xfrm>
            <a:off x="1041400" y="3302000"/>
            <a:ext cx="2929467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5000"/>
              </a:lnSpc>
            </a:pPr>
            <a:r>
              <a:rPr lang="en-US" sz="1050" spc="80">
                <a:solidFill>
                  <a:srgbClr val="9A968D"/>
                </a:solidFill>
                <a:latin typeface="Newsreader"/>
              </a:rPr>
              <a:t>A HALO MACHINE IN THE REGISTER OF KTM RALLY, DUCATI DESERTX, THE ELECTRIC-ADVENTURE FRONTIER</a:t>
            </a:r>
          </a:p>
        </p:txBody>
      </p:sp>
      <p:sp>
        <p:nvSpPr>
          <p:cNvPr id="67" name="stat-card-1"/>
          <p:cNvSpPr/>
          <p:nvPr/>
        </p:nvSpPr>
        <p:spPr>
          <a:xfrm>
            <a:off x="4428067" y="2413000"/>
            <a:ext cx="3335867" cy="1498600"/>
          </a:xfrm>
          <a:prstGeom prst="rect">
            <a:avLst/>
          </a:prstGeom>
          <a:solidFill>
            <a:srgbClr val="16191E"/>
          </a:solidFill>
        </p:spPr>
        <p:txBody>
          <a:bodyPr/>
          <a:lstStyle/>
          <a:p>
            <a:endParaRPr lang="en-US"/>
          </a:p>
        </p:txBody>
      </p:sp>
      <p:sp>
        <p:nvSpPr>
          <p:cNvPr id="68" name="stat-bar-1"/>
          <p:cNvSpPr/>
          <p:nvPr/>
        </p:nvSpPr>
        <p:spPr>
          <a:xfrm>
            <a:off x="4428067" y="2413000"/>
            <a:ext cx="3335867" cy="50800"/>
          </a:xfrm>
          <a:prstGeom prst="rect">
            <a:avLst/>
          </a:prstGeom>
          <a:solidFill>
            <a:srgbClr val="C8102E"/>
          </a:solidFill>
        </p:spPr>
        <p:txBody>
          <a:bodyPr/>
          <a:lstStyle/>
          <a:p>
            <a:endParaRPr lang="en-US"/>
          </a:p>
        </p:txBody>
      </p:sp>
      <p:sp>
        <p:nvSpPr>
          <p:cNvPr id="69" name="stat-value-1"/>
          <p:cNvSpPr txBox="1"/>
          <p:nvPr/>
        </p:nvSpPr>
        <p:spPr>
          <a:xfrm>
            <a:off x="4631267" y="2692400"/>
            <a:ext cx="2929467" cy="558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3200" b="1">
                <a:solidFill>
                  <a:srgbClr val="C8102E"/>
                </a:solidFill>
                <a:latin typeface="Archivo"/>
              </a:rPr>
              <a:t>Strategic</a:t>
            </a:r>
          </a:p>
        </p:txBody>
      </p:sp>
      <p:sp>
        <p:nvSpPr>
          <p:cNvPr id="70" name="stat-label-1"/>
          <p:cNvSpPr txBox="1"/>
          <p:nvPr/>
        </p:nvSpPr>
        <p:spPr>
          <a:xfrm>
            <a:off x="4631267" y="3302000"/>
            <a:ext cx="2929467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5000"/>
              </a:lnSpc>
            </a:pPr>
            <a:r>
              <a:rPr lang="en-US" sz="1050" spc="80">
                <a:solidFill>
                  <a:srgbClr val="9A968D"/>
                </a:solidFill>
                <a:latin typeface="Newsreader"/>
              </a:rPr>
              <a:t>BUILT TO BE PRESSURE-TESTED BY A MANUFACTURER OR RACE OUTFIT — CREDIBILITY IS THE PRODUCT</a:t>
            </a:r>
          </a:p>
        </p:txBody>
      </p:sp>
      <p:sp>
        <p:nvSpPr>
          <p:cNvPr id="71" name="stat-card-2"/>
          <p:cNvSpPr/>
          <p:nvPr/>
        </p:nvSpPr>
        <p:spPr>
          <a:xfrm>
            <a:off x="8017933" y="2413000"/>
            <a:ext cx="3335867" cy="1498600"/>
          </a:xfrm>
          <a:prstGeom prst="rect">
            <a:avLst/>
          </a:prstGeom>
          <a:solidFill>
            <a:srgbClr val="16191E"/>
          </a:solidFill>
        </p:spPr>
        <p:txBody>
          <a:bodyPr/>
          <a:lstStyle/>
          <a:p>
            <a:endParaRPr lang="en-US"/>
          </a:p>
        </p:txBody>
      </p:sp>
      <p:sp>
        <p:nvSpPr>
          <p:cNvPr id="72" name="stat-bar-2"/>
          <p:cNvSpPr/>
          <p:nvPr/>
        </p:nvSpPr>
        <p:spPr>
          <a:xfrm>
            <a:off x="8017933" y="2413000"/>
            <a:ext cx="3335867" cy="50800"/>
          </a:xfrm>
          <a:prstGeom prst="rect">
            <a:avLst/>
          </a:prstGeom>
          <a:solidFill>
            <a:srgbClr val="C8102E"/>
          </a:solidFill>
        </p:spPr>
        <p:txBody>
          <a:bodyPr/>
          <a:lstStyle/>
          <a:p>
            <a:endParaRPr lang="en-US"/>
          </a:p>
        </p:txBody>
      </p:sp>
      <p:sp>
        <p:nvSpPr>
          <p:cNvPr id="73" name="stat-value-2"/>
          <p:cNvSpPr txBox="1"/>
          <p:nvPr/>
        </p:nvSpPr>
        <p:spPr>
          <a:xfrm>
            <a:off x="8221133" y="2692400"/>
            <a:ext cx="2929467" cy="558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3200" b="1">
                <a:solidFill>
                  <a:srgbClr val="C8102E"/>
                </a:solidFill>
                <a:latin typeface="Archivo"/>
              </a:rPr>
              <a:t>First-of-kind</a:t>
            </a:r>
          </a:p>
        </p:txBody>
      </p:sp>
      <p:sp>
        <p:nvSpPr>
          <p:cNvPr id="74" name="stat-label-2"/>
          <p:cNvSpPr txBox="1"/>
          <p:nvPr/>
        </p:nvSpPr>
        <p:spPr>
          <a:xfrm>
            <a:off x="8221133" y="3302000"/>
            <a:ext cx="2929467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5000"/>
              </a:lnSpc>
            </a:pPr>
            <a:r>
              <a:rPr lang="en-US" sz="1050" spc="80">
                <a:solidFill>
                  <a:srgbClr val="9A968D"/>
                </a:solidFill>
                <a:latin typeface="Newsreader"/>
              </a:rPr>
              <a:t>A SERIES-HYBRID DESERT MOTORCYCLE PROVING DESERT RANGE WITHOUT CHARGING INFRASTRUCTURE</a:t>
            </a:r>
          </a:p>
        </p:txBody>
      </p:sp>
      <p:sp>
        <p:nvSpPr>
          <p:cNvPr id="75" name="band-body"/>
          <p:cNvSpPr txBox="1"/>
          <p:nvPr/>
        </p:nvSpPr>
        <p:spPr>
          <a:xfrm>
            <a:off x="838200" y="4216400"/>
            <a:ext cx="9144000" cy="1854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rgbClr val="F2F0EC"/>
                </a:solidFill>
                <a:latin typeface="Newsreader"/>
              </a:rPr>
              <a:t>This is a strategic, insider-facing machine: the audience is a manufacturer, a race outfit, or moto money who know bikes cold. The value is a defensible, first-of-kind architecture — the prototype is what makes the market conversation real.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B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kicker"/>
          <p:cNvSpPr txBox="1"/>
          <p:nvPr/>
        </p:nvSpPr>
        <p:spPr>
          <a:xfrm>
            <a:off x="838200" y="660400"/>
            <a:ext cx="10515600" cy="228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200" b="1" spc="180">
                <a:solidFill>
                  <a:srgbClr val="C8102E"/>
                </a:solidFill>
                <a:latin typeface="Newsreader"/>
              </a:rPr>
              <a:t>PROTOTYPE PLAN</a:t>
            </a:r>
          </a:p>
        </p:txBody>
      </p:sp>
      <p:sp>
        <p:nvSpPr>
          <p:cNvPr id="77" name="title"/>
          <p:cNvSpPr txBox="1"/>
          <p:nvPr/>
        </p:nvSpPr>
        <p:spPr>
          <a:xfrm>
            <a:off x="838200" y="965200"/>
            <a:ext cx="10515600" cy="965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00">
                <a:solidFill>
                  <a:srgbClr val="C8102E"/>
                </a:solidFill>
                <a:latin typeface="Archivo"/>
              </a:rPr>
              <a:t>One running, desert-tested machine — NRE-dominated</a:t>
            </a:r>
          </a:p>
        </p:txBody>
      </p:sp>
      <p:sp>
        <p:nvSpPr>
          <p:cNvPr id="78" name="rule"/>
          <p:cNvSpPr/>
          <p:nvPr/>
        </p:nvSpPr>
        <p:spPr>
          <a:xfrm>
            <a:off x="838200" y="2006600"/>
            <a:ext cx="609600" cy="44450"/>
          </a:xfrm>
          <a:prstGeom prst="rect">
            <a:avLst/>
          </a:prstGeom>
          <a:solidFill>
            <a:srgbClr val="C8102E"/>
          </a:solidFill>
        </p:spPr>
        <p:txBody>
          <a:bodyPr/>
          <a:lstStyle/>
          <a:p>
            <a:endParaRPr lang="en-US"/>
          </a:p>
        </p:txBody>
      </p:sp>
      <p:sp>
        <p:nvSpPr>
          <p:cNvPr id="79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9A968D"/>
                </a:solidFill>
                <a:latin typeface="Newsreader"/>
              </a:rPr>
              <a:t>THE BAJA DUCATI · CONFIDENTIAL · SEED</a:t>
            </a:r>
          </a:p>
        </p:txBody>
      </p:sp>
      <p:sp>
        <p:nvSpPr>
          <p:cNvPr id="80" name="lead"/>
          <p:cNvSpPr txBox="1"/>
          <p:nvPr/>
        </p:nvSpPr>
        <p:spPr>
          <a:xfrm>
            <a:off x="838200" y="2387600"/>
            <a:ext cx="9144000" cy="6985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30000"/>
              </a:lnSpc>
            </a:pPr>
            <a:r>
              <a:rPr lang="en-US" sz="1300">
                <a:solidFill>
                  <a:srgbClr val="F2F0EC"/>
                </a:solidFill>
                <a:latin typeface="Newsreader"/>
              </a:rPr>
              <a:t>The parts total ~€51k–€105k; the engineering that makes them a first-of-kind machine totals ~€290k–€690k — five to six times the hardware. The three cost drivers are the three hard parts: genset integration (€60–140k), battery-pack engineering (€50–120k), frame engineering (€40–90k). Planning centre: ~€500k–€600k.</a:t>
            </a:r>
          </a:p>
        </p:txBody>
      </p:sp>
      <p:graphicFrame>
        <p:nvGraphicFramePr>
          <p:cNvPr id="81" name="table"/>
          <p:cNvGraphicFramePr>
            <a:graphicFrameLocks noGrp="1"/>
          </p:cNvGraphicFramePr>
          <p:nvPr/>
        </p:nvGraphicFramePr>
        <p:xfrm>
          <a:off x="838200" y="3263900"/>
          <a:ext cx="10515600" cy="1371600"/>
        </p:xfrm>
        <a:graphic>
          <a:graphicData uri="http://schemas.openxmlformats.org/drawingml/2006/table">
            <a:tbl>
              <a:tblPr firstRow="1" bandRow="0"/>
              <a:tblGrid>
                <a:gridCol w="4831492"/>
                <a:gridCol w="2842054"/>
                <a:gridCol w="2842054"/>
              </a:tblGrid>
              <a:tr h="381000">
                <a:tc>
                  <a:txBody>
                    <a:bodyPr/>
                    <a:lstStyle/>
                    <a:p>
                      <a:pPr algn="l"/>
                      <a:r>
                        <a:rPr lang="en-US" sz="1200" b="1">
                          <a:solidFill>
                            <a:srgbClr val="FFFFFF"/>
                          </a:solidFill>
                          <a:latin typeface="Newsreader"/>
                        </a:rPr>
                        <a:t>Bucket</a:t>
                      </a:r>
                    </a:p>
                  </a:txBody>
                  <a:tcPr marL="91440" marR="91440" marT="45720" marB="45720" anchor="ctr">
                    <a:solidFill>
                      <a:srgbClr val="C8102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>
                          <a:solidFill>
                            <a:srgbClr val="FFFFFF"/>
                          </a:solidFill>
                          <a:latin typeface="Newsreader"/>
                        </a:rPr>
                        <a:t>Low</a:t>
                      </a:r>
                    </a:p>
                  </a:txBody>
                  <a:tcPr marL="91440" marR="91440" marT="45720" marB="45720" anchor="ctr">
                    <a:solidFill>
                      <a:srgbClr val="C8102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>
                          <a:solidFill>
                            <a:srgbClr val="FFFFFF"/>
                          </a:solidFill>
                          <a:latin typeface="Newsreader"/>
                        </a:rPr>
                        <a:t>High</a:t>
                      </a:r>
                    </a:p>
                  </a:txBody>
                  <a:tcPr marL="91440" marR="91440" marT="45720" marB="45720" anchor="ctr">
                    <a:solidFill>
                      <a:srgbClr val="C8102E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/>
                      <a:r>
                        <a:rPr lang="en-US" sz="1250">
                          <a:solidFill>
                            <a:srgbClr val="F2F0EC"/>
                          </a:solidFill>
                          <a:latin typeface="Newsreader"/>
                        </a:rPr>
                        <a:t>Components (hardware on the machine)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9A968D">
                          <a:alpha val="35000"/>
                        </a:srgb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F2F0EC"/>
                          </a:solidFill>
                          <a:latin typeface="Newsreader"/>
                        </a:rPr>
                        <a:t>~€51k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9A968D">
                          <a:alpha val="35000"/>
                        </a:srgb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F2F0EC"/>
                          </a:solidFill>
                          <a:latin typeface="Newsreader"/>
                        </a:rPr>
                        <a:t>~€105k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9A968D">
                          <a:alpha val="35000"/>
                        </a:srgbClr>
                      </a:solidFill>
                    </a:lnB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/>
                      <a:r>
                        <a:rPr lang="en-US" sz="1250">
                          <a:solidFill>
                            <a:srgbClr val="F2F0EC"/>
                          </a:solidFill>
                          <a:latin typeface="Newsreader"/>
                        </a:rPr>
                        <a:t>NRE, integration &amp; test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9A968D">
                          <a:alpha val="35000"/>
                        </a:srgbClr>
                      </a:solidFill>
                    </a:lnB>
                    <a:solidFill>
                      <a:srgbClr val="16191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F2F0EC"/>
                          </a:solidFill>
                          <a:latin typeface="Newsreader"/>
                        </a:rPr>
                        <a:t>~€290k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9A968D">
                          <a:alpha val="35000"/>
                        </a:srgbClr>
                      </a:solidFill>
                    </a:lnB>
                    <a:solidFill>
                      <a:srgbClr val="16191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>
                          <a:solidFill>
                            <a:srgbClr val="F2F0EC"/>
                          </a:solidFill>
                          <a:latin typeface="Newsreader"/>
                        </a:rPr>
                        <a:t>~€690k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9A968D">
                          <a:alpha val="35000"/>
                        </a:srgbClr>
                      </a:solidFill>
                    </a:lnB>
                    <a:solidFill>
                      <a:srgbClr val="16191E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/>
                      <a:r>
                        <a:rPr lang="en-US" sz="1250" b="1">
                          <a:solidFill>
                            <a:srgbClr val="F2F0EC"/>
                          </a:solidFill>
                          <a:latin typeface="Newsreader"/>
                        </a:rPr>
                        <a:t>Total prototype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9A968D">
                          <a:alpha val="35000"/>
                        </a:srgbClr>
                      </a:solidFill>
                    </a:lnB>
                    <a:solidFill>
                      <a:srgbClr val="C8102E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 b="1">
                          <a:solidFill>
                            <a:srgbClr val="F2F0EC"/>
                          </a:solidFill>
                          <a:latin typeface="Newsreader"/>
                        </a:rPr>
                        <a:t>~€341k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9A968D">
                          <a:alpha val="35000"/>
                        </a:srgbClr>
                      </a:solidFill>
                    </a:lnB>
                    <a:solidFill>
                      <a:srgbClr val="C8102E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50" b="1">
                          <a:solidFill>
                            <a:srgbClr val="F2F0EC"/>
                          </a:solidFill>
                          <a:latin typeface="Newsreader"/>
                        </a:rPr>
                        <a:t>~€795k</a:t>
                      </a:r>
                    </a:p>
                  </a:txBody>
                  <a:tcPr marL="91440" marR="91440" marT="45720" marB="45720" anchor="ctr">
                    <a:lnB w="6350">
                      <a:solidFill>
                        <a:srgbClr val="9A968D">
                          <a:alpha val="35000"/>
                        </a:srgbClr>
                      </a:solidFill>
                    </a:lnB>
                    <a:solidFill>
                      <a:srgbClr val="C8102E">
                        <a:alpha val="22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B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kicker"/>
          <p:cNvSpPr txBox="1"/>
          <p:nvPr/>
        </p:nvSpPr>
        <p:spPr>
          <a:xfrm>
            <a:off x="838200" y="660400"/>
            <a:ext cx="10515600" cy="228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200" b="1" spc="180">
                <a:solidFill>
                  <a:srgbClr val="C8102E"/>
                </a:solidFill>
                <a:latin typeface="Newsreader"/>
              </a:rPr>
              <a:t>THE TIMELINE</a:t>
            </a:r>
          </a:p>
        </p:txBody>
      </p:sp>
      <p:sp>
        <p:nvSpPr>
          <p:cNvPr id="83" name="title"/>
          <p:cNvSpPr txBox="1"/>
          <p:nvPr/>
        </p:nvSpPr>
        <p:spPr>
          <a:xfrm>
            <a:off x="838200" y="965200"/>
            <a:ext cx="10515600" cy="965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00">
                <a:solidFill>
                  <a:srgbClr val="C8102E"/>
                </a:solidFill>
                <a:latin typeface="Archivo"/>
              </a:rPr>
              <a:t>Built backward from the genset pole</a:t>
            </a:r>
          </a:p>
        </p:txBody>
      </p:sp>
      <p:sp>
        <p:nvSpPr>
          <p:cNvPr id="84" name="rule"/>
          <p:cNvSpPr/>
          <p:nvPr/>
        </p:nvSpPr>
        <p:spPr>
          <a:xfrm>
            <a:off x="838200" y="2006600"/>
            <a:ext cx="609600" cy="44450"/>
          </a:xfrm>
          <a:prstGeom prst="rect">
            <a:avLst/>
          </a:prstGeom>
          <a:solidFill>
            <a:srgbClr val="C8102E"/>
          </a:solidFill>
        </p:spPr>
        <p:txBody>
          <a:bodyPr/>
          <a:lstStyle/>
          <a:p>
            <a:endParaRPr lang="en-US"/>
          </a:p>
        </p:txBody>
      </p:sp>
      <p:sp>
        <p:nvSpPr>
          <p:cNvPr id="85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9A968D"/>
                </a:solidFill>
                <a:latin typeface="Newsreader"/>
              </a:rPr>
              <a:t>THE BAJA DUCATI · CONFIDENTIAL · SEED</a:t>
            </a:r>
          </a:p>
        </p:txBody>
      </p:sp>
      <p:sp>
        <p:nvSpPr>
          <p:cNvPr id="86" name="stat-card-0"/>
          <p:cNvSpPr/>
          <p:nvPr/>
        </p:nvSpPr>
        <p:spPr>
          <a:xfrm>
            <a:off x="838200" y="2413000"/>
            <a:ext cx="3335867" cy="1498600"/>
          </a:xfrm>
          <a:prstGeom prst="rect">
            <a:avLst/>
          </a:prstGeom>
          <a:solidFill>
            <a:srgbClr val="16191E"/>
          </a:solidFill>
        </p:spPr>
        <p:txBody>
          <a:bodyPr/>
          <a:lstStyle/>
          <a:p>
            <a:endParaRPr lang="en-US"/>
          </a:p>
        </p:txBody>
      </p:sp>
      <p:sp>
        <p:nvSpPr>
          <p:cNvPr id="87" name="stat-bar-0"/>
          <p:cNvSpPr/>
          <p:nvPr/>
        </p:nvSpPr>
        <p:spPr>
          <a:xfrm>
            <a:off x="838200" y="2413000"/>
            <a:ext cx="3335867" cy="50800"/>
          </a:xfrm>
          <a:prstGeom prst="rect">
            <a:avLst/>
          </a:prstGeom>
          <a:solidFill>
            <a:srgbClr val="C8102E"/>
          </a:solidFill>
        </p:spPr>
        <p:txBody>
          <a:bodyPr/>
          <a:lstStyle/>
          <a:p>
            <a:endParaRPr lang="en-US"/>
          </a:p>
        </p:txBody>
      </p:sp>
      <p:sp>
        <p:nvSpPr>
          <p:cNvPr id="88" name="stat-value-0"/>
          <p:cNvSpPr txBox="1"/>
          <p:nvPr/>
        </p:nvSpPr>
        <p:spPr>
          <a:xfrm>
            <a:off x="1041400" y="2692400"/>
            <a:ext cx="2929467" cy="558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3200" b="1">
                <a:solidFill>
                  <a:srgbClr val="C8102E"/>
                </a:solidFill>
                <a:latin typeface="Archivo"/>
              </a:rPr>
              <a:t>~14–20</a:t>
            </a:r>
          </a:p>
        </p:txBody>
      </p:sp>
      <p:sp>
        <p:nvSpPr>
          <p:cNvPr id="89" name="stat-label-0"/>
          <p:cNvSpPr txBox="1"/>
          <p:nvPr/>
        </p:nvSpPr>
        <p:spPr>
          <a:xfrm>
            <a:off x="1041400" y="3302000"/>
            <a:ext cx="2929467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5000"/>
              </a:lnSpc>
            </a:pPr>
            <a:r>
              <a:rPr lang="en-US" sz="1050" spc="80">
                <a:solidFill>
                  <a:srgbClr val="9A968D"/>
                </a:solidFill>
                <a:latin typeface="Newsreader"/>
              </a:rPr>
              <a:t>MONTHS, ARCHITECTURE LOCK TO A DESERT-TESTED RUNNING PROTOTYPE</a:t>
            </a:r>
          </a:p>
        </p:txBody>
      </p:sp>
      <p:sp>
        <p:nvSpPr>
          <p:cNvPr id="90" name="stat-card-1"/>
          <p:cNvSpPr/>
          <p:nvPr/>
        </p:nvSpPr>
        <p:spPr>
          <a:xfrm>
            <a:off x="4428067" y="2413000"/>
            <a:ext cx="3335867" cy="1498600"/>
          </a:xfrm>
          <a:prstGeom prst="rect">
            <a:avLst/>
          </a:prstGeom>
          <a:solidFill>
            <a:srgbClr val="16191E"/>
          </a:solidFill>
        </p:spPr>
        <p:txBody>
          <a:bodyPr/>
          <a:lstStyle/>
          <a:p>
            <a:endParaRPr lang="en-US"/>
          </a:p>
        </p:txBody>
      </p:sp>
      <p:sp>
        <p:nvSpPr>
          <p:cNvPr id="91" name="stat-bar-1"/>
          <p:cNvSpPr/>
          <p:nvPr/>
        </p:nvSpPr>
        <p:spPr>
          <a:xfrm>
            <a:off x="4428067" y="2413000"/>
            <a:ext cx="3335867" cy="50800"/>
          </a:xfrm>
          <a:prstGeom prst="rect">
            <a:avLst/>
          </a:prstGeom>
          <a:solidFill>
            <a:srgbClr val="C8102E"/>
          </a:solidFill>
        </p:spPr>
        <p:txBody>
          <a:bodyPr/>
          <a:lstStyle/>
          <a:p>
            <a:endParaRPr lang="en-US"/>
          </a:p>
        </p:txBody>
      </p:sp>
      <p:sp>
        <p:nvSpPr>
          <p:cNvPr id="92" name="stat-value-1"/>
          <p:cNvSpPr txBox="1"/>
          <p:nvPr/>
        </p:nvSpPr>
        <p:spPr>
          <a:xfrm>
            <a:off x="4631267" y="2692400"/>
            <a:ext cx="2929467" cy="558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3200" b="1">
                <a:solidFill>
                  <a:srgbClr val="C8102E"/>
                </a:solidFill>
                <a:latin typeface="Archivo"/>
              </a:rPr>
              <a:t>3</a:t>
            </a:r>
          </a:p>
        </p:txBody>
      </p:sp>
      <p:sp>
        <p:nvSpPr>
          <p:cNvPr id="93" name="stat-label-1"/>
          <p:cNvSpPr txBox="1"/>
          <p:nvPr/>
        </p:nvSpPr>
        <p:spPr>
          <a:xfrm>
            <a:off x="4631267" y="3302000"/>
            <a:ext cx="2929467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5000"/>
              </a:lnSpc>
            </a:pPr>
            <a:r>
              <a:rPr lang="en-US" sz="1050" spc="80">
                <a:solidFill>
                  <a:srgbClr val="9A968D"/>
                </a:solidFill>
                <a:latin typeface="Newsreader"/>
              </a:rPr>
              <a:t>LONG POLES: GENSET (~20–36 WK), FRAME (~12–24 WK), BATTERY PACK (~16–28 WK)</a:t>
            </a:r>
          </a:p>
        </p:txBody>
      </p:sp>
      <p:sp>
        <p:nvSpPr>
          <p:cNvPr id="94" name="stat-card-2"/>
          <p:cNvSpPr/>
          <p:nvPr/>
        </p:nvSpPr>
        <p:spPr>
          <a:xfrm>
            <a:off x="8017933" y="2413000"/>
            <a:ext cx="3335867" cy="1498600"/>
          </a:xfrm>
          <a:prstGeom prst="rect">
            <a:avLst/>
          </a:prstGeom>
          <a:solidFill>
            <a:srgbClr val="16191E"/>
          </a:solidFill>
        </p:spPr>
        <p:txBody>
          <a:bodyPr/>
          <a:lstStyle/>
          <a:p>
            <a:endParaRPr lang="en-US"/>
          </a:p>
        </p:txBody>
      </p:sp>
      <p:sp>
        <p:nvSpPr>
          <p:cNvPr id="95" name="stat-bar-2"/>
          <p:cNvSpPr/>
          <p:nvPr/>
        </p:nvSpPr>
        <p:spPr>
          <a:xfrm>
            <a:off x="8017933" y="2413000"/>
            <a:ext cx="3335867" cy="50800"/>
          </a:xfrm>
          <a:prstGeom prst="rect">
            <a:avLst/>
          </a:prstGeom>
          <a:solidFill>
            <a:srgbClr val="C8102E"/>
          </a:solidFill>
        </p:spPr>
        <p:txBody>
          <a:bodyPr/>
          <a:lstStyle/>
          <a:p>
            <a:endParaRPr lang="en-US"/>
          </a:p>
        </p:txBody>
      </p:sp>
      <p:sp>
        <p:nvSpPr>
          <p:cNvPr id="96" name="stat-value-2"/>
          <p:cNvSpPr txBox="1"/>
          <p:nvPr/>
        </p:nvSpPr>
        <p:spPr>
          <a:xfrm>
            <a:off x="8221133" y="2692400"/>
            <a:ext cx="2929467" cy="558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3200" b="1">
                <a:solidFill>
                  <a:srgbClr val="C8102E"/>
                </a:solidFill>
                <a:latin typeface="Archivo"/>
              </a:rPr>
              <a:t>co-design</a:t>
            </a:r>
          </a:p>
        </p:txBody>
      </p:sp>
      <p:sp>
        <p:nvSpPr>
          <p:cNvPr id="97" name="stat-label-2"/>
          <p:cNvSpPr txBox="1"/>
          <p:nvPr/>
        </p:nvSpPr>
        <p:spPr>
          <a:xfrm>
            <a:off x="8221133" y="3302000"/>
            <a:ext cx="2929467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5000"/>
              </a:lnSpc>
            </a:pPr>
            <a:r>
              <a:rPr lang="en-US" sz="1050" spc="80">
                <a:solidFill>
                  <a:srgbClr val="9A968D"/>
                </a:solidFill>
                <a:latin typeface="Newsreader"/>
              </a:rPr>
              <a:t>THE THREE INTERLOCK — THE FRAME IS BUILT AROUND THE PACK AND GENSET ENVELOPES</a:t>
            </a:r>
          </a:p>
        </p:txBody>
      </p:sp>
      <p:sp>
        <p:nvSpPr>
          <p:cNvPr id="98" name="band-body"/>
          <p:cNvSpPr txBox="1"/>
          <p:nvPr/>
        </p:nvSpPr>
        <p:spPr>
          <a:xfrm>
            <a:off x="838200" y="4216400"/>
            <a:ext cx="9144000" cy="1854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rgbClr val="F2F0EC"/>
                </a:solidFill>
                <a:latin typeface="Newsreader"/>
              </a:rPr>
              <a:t>Done when the machine has completed a real desert test day — not when it first turns a wheel. Contract more of the genset and pack work and it lands nearer 14 months; a leaner in-house build lands nearer 20.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B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kicker"/>
          <p:cNvSpPr txBox="1"/>
          <p:nvPr/>
        </p:nvSpPr>
        <p:spPr>
          <a:xfrm>
            <a:off x="838200" y="660400"/>
            <a:ext cx="10515600" cy="228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1200" b="1" spc="180">
                <a:solidFill>
                  <a:srgbClr val="C8102E"/>
                </a:solidFill>
                <a:latin typeface="Newsreader"/>
              </a:rPr>
              <a:t>THE ASK</a:t>
            </a:r>
          </a:p>
        </p:txBody>
      </p:sp>
      <p:sp>
        <p:nvSpPr>
          <p:cNvPr id="100" name="title"/>
          <p:cNvSpPr txBox="1"/>
          <p:nvPr/>
        </p:nvSpPr>
        <p:spPr>
          <a:xfrm>
            <a:off x="838200" y="965200"/>
            <a:ext cx="10515600" cy="965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15000"/>
              </a:lnSpc>
            </a:pPr>
            <a:r>
              <a:rPr lang="en-US" sz="3000">
                <a:solidFill>
                  <a:srgbClr val="C8102E"/>
                </a:solidFill>
                <a:latin typeface="Archivo"/>
              </a:rPr>
              <a:t>A first round to reach the machine that proves the thesis</a:t>
            </a:r>
          </a:p>
        </p:txBody>
      </p:sp>
      <p:sp>
        <p:nvSpPr>
          <p:cNvPr id="101" name="rule"/>
          <p:cNvSpPr/>
          <p:nvPr/>
        </p:nvSpPr>
        <p:spPr>
          <a:xfrm>
            <a:off x="838200" y="2006600"/>
            <a:ext cx="609600" cy="44450"/>
          </a:xfrm>
          <a:prstGeom prst="rect">
            <a:avLst/>
          </a:prstGeom>
          <a:solidFill>
            <a:srgbClr val="C8102E"/>
          </a:solidFill>
        </p:spPr>
        <p:txBody>
          <a:bodyPr/>
          <a:lstStyle/>
          <a:p>
            <a:endParaRPr lang="en-US"/>
          </a:p>
        </p:txBody>
      </p:sp>
      <p:sp>
        <p:nvSpPr>
          <p:cNvPr id="102" name="footer"/>
          <p:cNvSpPr txBox="1"/>
          <p:nvPr/>
        </p:nvSpPr>
        <p:spPr>
          <a:xfrm>
            <a:off x="838200" y="6527800"/>
            <a:ext cx="10515600" cy="177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850" spc="150">
                <a:solidFill>
                  <a:srgbClr val="9A968D"/>
                </a:solidFill>
                <a:latin typeface="Newsreader"/>
              </a:rPr>
              <a:t>THE BAJA DUCATI · CONFIDENTIAL · SEED</a:t>
            </a:r>
          </a:p>
        </p:txBody>
      </p:sp>
      <p:sp>
        <p:nvSpPr>
          <p:cNvPr id="103" name="stat-card-0"/>
          <p:cNvSpPr/>
          <p:nvPr/>
        </p:nvSpPr>
        <p:spPr>
          <a:xfrm>
            <a:off x="838200" y="2413000"/>
            <a:ext cx="3335867" cy="1498600"/>
          </a:xfrm>
          <a:prstGeom prst="rect">
            <a:avLst/>
          </a:prstGeom>
          <a:solidFill>
            <a:srgbClr val="16191E"/>
          </a:solidFill>
        </p:spPr>
        <p:txBody>
          <a:bodyPr/>
          <a:lstStyle/>
          <a:p>
            <a:endParaRPr lang="en-US"/>
          </a:p>
        </p:txBody>
      </p:sp>
      <p:sp>
        <p:nvSpPr>
          <p:cNvPr id="104" name="stat-bar-0"/>
          <p:cNvSpPr/>
          <p:nvPr/>
        </p:nvSpPr>
        <p:spPr>
          <a:xfrm>
            <a:off x="838200" y="2413000"/>
            <a:ext cx="3335867" cy="50800"/>
          </a:xfrm>
          <a:prstGeom prst="rect">
            <a:avLst/>
          </a:prstGeom>
          <a:solidFill>
            <a:srgbClr val="C8102E"/>
          </a:solidFill>
        </p:spPr>
        <p:txBody>
          <a:bodyPr/>
          <a:lstStyle/>
          <a:p>
            <a:endParaRPr lang="en-US"/>
          </a:p>
        </p:txBody>
      </p:sp>
      <p:sp>
        <p:nvSpPr>
          <p:cNvPr id="105" name="stat-value-0"/>
          <p:cNvSpPr txBox="1"/>
          <p:nvPr/>
        </p:nvSpPr>
        <p:spPr>
          <a:xfrm>
            <a:off x="1041400" y="2692400"/>
            <a:ext cx="2929467" cy="558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3200" b="1">
                <a:solidFill>
                  <a:srgbClr val="C8102E"/>
                </a:solidFill>
                <a:latin typeface="Archivo"/>
              </a:rPr>
              <a:t>€1.0–1.8M</a:t>
            </a:r>
          </a:p>
        </p:txBody>
      </p:sp>
      <p:sp>
        <p:nvSpPr>
          <p:cNvPr id="106" name="stat-label-0"/>
          <p:cNvSpPr txBox="1"/>
          <p:nvPr/>
        </p:nvSpPr>
        <p:spPr>
          <a:xfrm>
            <a:off x="1041400" y="3302000"/>
            <a:ext cx="2929467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5000"/>
              </a:lnSpc>
            </a:pPr>
            <a:r>
              <a:rPr lang="en-US" sz="1050" spc="80">
                <a:solidFill>
                  <a:srgbClr val="9A968D"/>
                </a:solidFill>
                <a:latin typeface="Newsreader"/>
              </a:rPr>
              <a:t>FIRST-ROUND ENVELOPE: THE PROTOTYPE PLUS ~12–20 MONTHS OF A LEAN SENIOR TEAM, WORKSHOP AND TEST PROGRAM</a:t>
            </a:r>
          </a:p>
        </p:txBody>
      </p:sp>
      <p:sp>
        <p:nvSpPr>
          <p:cNvPr id="107" name="stat-card-1"/>
          <p:cNvSpPr/>
          <p:nvPr/>
        </p:nvSpPr>
        <p:spPr>
          <a:xfrm>
            <a:off x="4428067" y="2413000"/>
            <a:ext cx="3335867" cy="1498600"/>
          </a:xfrm>
          <a:prstGeom prst="rect">
            <a:avLst/>
          </a:prstGeom>
          <a:solidFill>
            <a:srgbClr val="16191E"/>
          </a:solidFill>
        </p:spPr>
        <p:txBody>
          <a:bodyPr/>
          <a:lstStyle/>
          <a:p>
            <a:endParaRPr lang="en-US"/>
          </a:p>
        </p:txBody>
      </p:sp>
      <p:sp>
        <p:nvSpPr>
          <p:cNvPr id="108" name="stat-bar-1"/>
          <p:cNvSpPr/>
          <p:nvPr/>
        </p:nvSpPr>
        <p:spPr>
          <a:xfrm>
            <a:off x="4428067" y="2413000"/>
            <a:ext cx="3335867" cy="50800"/>
          </a:xfrm>
          <a:prstGeom prst="rect">
            <a:avLst/>
          </a:prstGeom>
          <a:solidFill>
            <a:srgbClr val="C8102E"/>
          </a:solidFill>
        </p:spPr>
        <p:txBody>
          <a:bodyPr/>
          <a:lstStyle/>
          <a:p>
            <a:endParaRPr lang="en-US"/>
          </a:p>
        </p:txBody>
      </p:sp>
      <p:sp>
        <p:nvSpPr>
          <p:cNvPr id="109" name="stat-value-1"/>
          <p:cNvSpPr txBox="1"/>
          <p:nvPr/>
        </p:nvSpPr>
        <p:spPr>
          <a:xfrm>
            <a:off x="4631267" y="2692400"/>
            <a:ext cx="2929467" cy="558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3200" b="1">
                <a:solidFill>
                  <a:srgbClr val="C8102E"/>
                </a:solidFill>
                <a:latin typeface="Archivo"/>
              </a:rPr>
              <a:t>€500–600k</a:t>
            </a:r>
          </a:p>
        </p:txBody>
      </p:sp>
      <p:sp>
        <p:nvSpPr>
          <p:cNvPr id="110" name="stat-label-1"/>
          <p:cNvSpPr txBox="1"/>
          <p:nvPr/>
        </p:nvSpPr>
        <p:spPr>
          <a:xfrm>
            <a:off x="4631267" y="3302000"/>
            <a:ext cx="2929467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5000"/>
              </a:lnSpc>
            </a:pPr>
            <a:r>
              <a:rPr lang="en-US" sz="1050" spc="80">
                <a:solidFill>
                  <a:srgbClr val="9A968D"/>
                </a:solidFill>
                <a:latin typeface="Newsreader"/>
              </a:rPr>
              <a:t>THE PROTOTYPE ITSELF, NRE-DOMINATED — THE PLANNING CENTRE TO BUILD AGAINST</a:t>
            </a:r>
          </a:p>
        </p:txBody>
      </p:sp>
      <p:sp>
        <p:nvSpPr>
          <p:cNvPr id="111" name="stat-card-2"/>
          <p:cNvSpPr/>
          <p:nvPr/>
        </p:nvSpPr>
        <p:spPr>
          <a:xfrm>
            <a:off x="8017933" y="2413000"/>
            <a:ext cx="3335867" cy="1498600"/>
          </a:xfrm>
          <a:prstGeom prst="rect">
            <a:avLst/>
          </a:prstGeom>
          <a:solidFill>
            <a:srgbClr val="16191E"/>
          </a:solidFill>
        </p:spPr>
        <p:txBody>
          <a:bodyPr/>
          <a:lstStyle/>
          <a:p>
            <a:endParaRPr lang="en-US"/>
          </a:p>
        </p:txBody>
      </p:sp>
      <p:sp>
        <p:nvSpPr>
          <p:cNvPr id="112" name="stat-bar-2"/>
          <p:cNvSpPr/>
          <p:nvPr/>
        </p:nvSpPr>
        <p:spPr>
          <a:xfrm>
            <a:off x="8017933" y="2413000"/>
            <a:ext cx="3335867" cy="50800"/>
          </a:xfrm>
          <a:prstGeom prst="rect">
            <a:avLst/>
          </a:prstGeom>
          <a:solidFill>
            <a:srgbClr val="C8102E"/>
          </a:solidFill>
        </p:spPr>
        <p:txBody>
          <a:bodyPr/>
          <a:lstStyle/>
          <a:p>
            <a:endParaRPr lang="en-US"/>
          </a:p>
        </p:txBody>
      </p:sp>
      <p:sp>
        <p:nvSpPr>
          <p:cNvPr id="113" name="stat-value-2"/>
          <p:cNvSpPr txBox="1"/>
          <p:nvPr/>
        </p:nvSpPr>
        <p:spPr>
          <a:xfrm>
            <a:off x="8221133" y="2692400"/>
            <a:ext cx="2929467" cy="558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/>
            <a:r>
              <a:rPr lang="en-US" sz="3200" b="1">
                <a:solidFill>
                  <a:srgbClr val="C8102E"/>
                </a:solidFill>
                <a:latin typeface="Archivo"/>
              </a:rPr>
              <a:t>1 machine</a:t>
            </a:r>
          </a:p>
        </p:txBody>
      </p:sp>
      <p:sp>
        <p:nvSpPr>
          <p:cNvPr id="114" name="stat-label-2"/>
          <p:cNvSpPr txBox="1"/>
          <p:nvPr/>
        </p:nvSpPr>
        <p:spPr>
          <a:xfrm>
            <a:off x="8221133" y="3302000"/>
            <a:ext cx="2929467" cy="5080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25000"/>
              </a:lnSpc>
            </a:pPr>
            <a:r>
              <a:rPr lang="en-US" sz="1050" spc="80">
                <a:solidFill>
                  <a:srgbClr val="9A968D"/>
                </a:solidFill>
                <a:latin typeface="Newsreader"/>
              </a:rPr>
              <a:t>WHAT THE RAISE FUNDS WELL: ONE DEMONSTRABLE, DESERT-TESTED PROTOTYPE</a:t>
            </a:r>
          </a:p>
        </p:txBody>
      </p:sp>
      <p:sp>
        <p:nvSpPr>
          <p:cNvPr id="115" name="band-body"/>
          <p:cNvSpPr txBox="1"/>
          <p:nvPr/>
        </p:nvSpPr>
        <p:spPr>
          <a:xfrm>
            <a:off x="838200" y="4216400"/>
            <a:ext cx="9144000" cy="1854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rgbClr val="F2F0EC"/>
                </a:solidFill>
                <a:latin typeface="Newsreader"/>
              </a:rPr>
              <a:t>This raise does not claim to fund homologation, volume tooling, or a production line — and saying so is the credibility move. It funds the prototype that makes those the next conversation. The money is spent on integration and engineering execution, not on unproven physics: a fundable risk profile.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10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itle"/>
          <p:cNvSpPr txBox="1"/>
          <p:nvPr/>
        </p:nvSpPr>
        <p:spPr>
          <a:xfrm>
            <a:off x="838200" y="1524000"/>
            <a:ext cx="10515600" cy="11176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algn="ctr">
              <a:lnSpc>
                <a:spcPct val="115000"/>
              </a:lnSpc>
            </a:pPr>
            <a:r>
              <a:rPr lang="en-US" sz="3400">
                <a:solidFill>
                  <a:srgbClr val="FFFFFF"/>
                </a:solidFill>
                <a:latin typeface="Archivo"/>
              </a:rPr>
              <a:t>A machine you can watch cross the desert.</a:t>
            </a:r>
          </a:p>
        </p:txBody>
      </p:sp>
      <p:sp>
        <p:nvSpPr>
          <p:cNvPr id="117" name="rule"/>
          <p:cNvSpPr/>
          <p:nvPr/>
        </p:nvSpPr>
        <p:spPr>
          <a:xfrm>
            <a:off x="5689600" y="2286000"/>
            <a:ext cx="812800" cy="44450"/>
          </a:xfrm>
          <a:prstGeom prst="rect">
            <a:avLst/>
          </a:prstGeom>
          <a:solidFill>
            <a:srgbClr val="C8102E"/>
          </a:solidFill>
        </p:spPr>
        <p:txBody>
          <a:bodyPr/>
          <a:lstStyle/>
          <a:p>
            <a:endParaRPr lang="en-US"/>
          </a:p>
        </p:txBody>
      </p:sp>
      <p:sp>
        <p:nvSpPr>
          <p:cNvPr id="118" name="line-206"/>
          <p:cNvSpPr txBox="1"/>
          <p:nvPr/>
        </p:nvSpPr>
        <p:spPr>
          <a:xfrm>
            <a:off x="838200" y="2616200"/>
            <a:ext cx="10515600" cy="304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algn="ctr"/>
            <a:r>
              <a:rPr lang="en-US" sz="1400">
                <a:solidFill>
                  <a:srgbClr val="FFFFFF">
                    <a:alpha val="82000"/>
                  </a:srgbClr>
                </a:solidFill>
                <a:latin typeface="Newsreader"/>
              </a:rPr>
              <a:t>Ducati language on rally-raid proportions.</a:t>
            </a:r>
          </a:p>
        </p:txBody>
      </p:sp>
      <p:sp>
        <p:nvSpPr>
          <p:cNvPr id="119" name="line-232"/>
          <p:cNvSpPr txBox="1"/>
          <p:nvPr/>
        </p:nvSpPr>
        <p:spPr>
          <a:xfrm>
            <a:off x="838200" y="2946400"/>
            <a:ext cx="10515600" cy="304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algn="ctr"/>
            <a:r>
              <a:rPr lang="en-US" sz="1400">
                <a:solidFill>
                  <a:srgbClr val="FFFFFF">
                    <a:alpha val="82000"/>
                  </a:srgbClr>
                </a:solidFill>
                <a:latin typeface="Newsreader"/>
              </a:rPr>
              <a:t>Series-hybrid. Electric-primary. Ride-by-wire.</a:t>
            </a:r>
          </a:p>
        </p:txBody>
      </p:sp>
      <p:sp>
        <p:nvSpPr>
          <p:cNvPr id="120" name="line-258"/>
          <p:cNvSpPr txBox="1"/>
          <p:nvPr/>
        </p:nvSpPr>
        <p:spPr>
          <a:xfrm>
            <a:off x="838200" y="3276600"/>
            <a:ext cx="10515600" cy="3048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algn="ctr"/>
            <a:r>
              <a:rPr lang="en-US" sz="1400">
                <a:solidFill>
                  <a:srgbClr val="FFFFFF">
                    <a:alpha val="82000"/>
                  </a:srgbClr>
                </a:solidFill>
                <a:latin typeface="Newsreader"/>
              </a:rPr>
              <a:t>The risk is execution — and that is the fundable kind.</a:t>
            </a:r>
          </a:p>
        </p:txBody>
      </p:sp>
      <p:sp>
        <p:nvSpPr>
          <p:cNvPr id="121" name="footnote"/>
          <p:cNvSpPr txBox="1"/>
          <p:nvPr/>
        </p:nvSpPr>
        <p:spPr>
          <a:xfrm>
            <a:off x="838200" y="6045200"/>
            <a:ext cx="10515600" cy="457200"/>
          </a:xfrm>
          <a:prstGeom prst="rect">
            <a:avLst/>
          </a:prstGeom>
        </p:spPr>
        <p:txBody>
          <a:bodyPr wrap="square" anchor="t" lIns="0" tIns="0" rIns="0" bIns="0"/>
          <a:lstStyle/>
          <a:p>
            <a:pPr algn="ctr"/>
            <a:r>
              <a:rPr lang="en-US" sz="1200" i="1">
                <a:solidFill>
                  <a:srgbClr val="FFFFFF">
                    <a:alpha val="62000"/>
                  </a:srgbClr>
                </a:solidFill>
                <a:latin typeface="Newsreader"/>
              </a:rPr>
              <a:t>Every load-bearing number in this deck traces to the feasibility dossier and its grounded sources, or is an honest range with its basis named.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Kaldune Deck">
  <a:themeElements>
    <a:clrScheme name="Brand">
      <a:dk1>
        <a:srgbClr val="F2F0EC"/>
      </a:dk1>
      <a:lt1>
        <a:srgbClr val="0A0B0D"/>
      </a:lt1>
      <a:dk2>
        <a:srgbClr val="C8102E"/>
      </a:dk2>
      <a:lt2>
        <a:srgbClr val="16191E"/>
      </a:lt2>
      <a:accent1>
        <a:srgbClr val="C8102E"/>
      </a:accent1>
      <a:accent2>
        <a:srgbClr val="C8102E"/>
      </a:accent2>
      <a:accent3>
        <a:srgbClr val="9A968D"/>
      </a:accent3>
      <a:accent4>
        <a:srgbClr val="F2F0EC"/>
      </a:accent4>
      <a:accent5>
        <a:srgbClr val="16191E"/>
      </a:accent5>
      <a:accent6>
        <a:srgbClr val="FFFFFF"/>
      </a:accent6>
      <a:hlink>
        <a:srgbClr val="C8102E"/>
      </a:hlink>
      <a:folHlink>
        <a:srgbClr val="9A968D"/>
      </a:folHlink>
    </a:clrScheme>
    <a:fontScheme name="Brand">
      <a:majorFont>
        <a:latin typeface="Archivo"/>
        <a:ea typeface=""/>
        <a:cs typeface=""/>
      </a:majorFont>
      <a:minorFont>
        <a:latin typeface="Newsreader"/>
        <a:ea typeface=""/>
        <a:cs typeface=""/>
      </a:minorFont>
    </a:fontScheme>
    <a:fmtScheme name="Brand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Kaldune</Application>
  <Company>Kaldune</Company>
</Properties>
</file>

<file path=docProps/core.xml><?xml version="1.0" encoding="utf-8"?>
<cp:coreProperties xmlns:cp="http://schemas.openxmlformats.org/package/2006/metadata/core-properties" xmlns:dc="http://purl.org/dc/elements/1.1/">
  <dc:title>The Baja Ducati — Investor Deck</dc:title>
</cp:coreProperties>
</file>