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defRPr sz="3000">
          <a:solidFill>
            <a:srgbClr val="8C2232"/>
          </a:solidFill>
          <a:latin typeface="Georgia"/>
        </a:defRPr>
      </a:lvl1pPr>
    </p:titleStyle>
    <p:bodyStyle>
      <a:lvl1pPr>
        <a:defRPr sz="1600">
          <a:solidFill>
            <a:srgbClr val="1A1A1A"/>
          </a:solidFill>
          <a:latin typeface="Helvetica Neue"/>
        </a:defRPr>
      </a:lvl1pPr>
    </p:bodyStyle>
    <p:otherStyle>
      <a:lvl1pPr>
        <a:defRPr sz="1600">
          <a:latin typeface="Helvetica Neue"/>
        </a:defRPr>
      </a:lvl1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1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2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3.png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4.png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22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le"/>
          <p:cNvSpPr/>
          <p:nvPr/>
        </p:nvSpPr>
        <p:spPr>
          <a:xfrm>
            <a:off x="5689600" y="1905000"/>
            <a:ext cx="812800" cy="4445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title"/>
          <p:cNvSpPr txBox="1"/>
          <p:nvPr/>
        </p:nvSpPr>
        <p:spPr>
          <a:xfrm>
            <a:off x="838200" y="2260600"/>
            <a:ext cx="10515600" cy="1270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algn="ctr">
              <a:lnSpc>
                <a:spcPct val="112000"/>
              </a:lnSpc>
            </a:pPr>
            <a:r>
              <a:rPr lang="en-US" sz="4000">
                <a:solidFill>
                  <a:srgbClr val="F4ECD8"/>
                </a:solidFill>
                <a:latin typeface="Georgia"/>
              </a:rPr>
              <a:t>The Championship Window</a:t>
            </a:r>
          </a:p>
        </p:txBody>
      </p:sp>
      <p:sp>
        <p:nvSpPr>
          <p:cNvPr id="4" name="subtitle"/>
          <p:cNvSpPr txBox="1"/>
          <p:nvPr/>
        </p:nvSpPr>
        <p:spPr>
          <a:xfrm>
            <a:off x="838200" y="3009900"/>
            <a:ext cx="10515600" cy="304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algn="ctr"/>
            <a:r>
              <a:rPr lang="en-US" sz="1500">
                <a:solidFill>
                  <a:srgbClr val="F4ECD8">
                    <a:alpha val="78000"/>
                  </a:srgbClr>
                </a:solidFill>
                <a:latin typeface="Helvetica Neue"/>
              </a:rPr>
              <a:t>A fiduciary case for Boston College football</a:t>
            </a:r>
          </a:p>
        </p:txBody>
      </p:sp>
      <p:sp>
        <p:nvSpPr>
          <p:cNvPr id="5" name="chip"/>
          <p:cNvSpPr/>
          <p:nvPr/>
        </p:nvSpPr>
        <p:spPr>
          <a:xfrm>
            <a:off x="3558540" y="4724400"/>
            <a:ext cx="5074920" cy="533400"/>
          </a:xfrm>
          <a:prstGeom prst="roundRect">
            <a:avLst>
              <a:gd name="adj" fmla="val 50000"/>
            </a:avLst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chiptext"/>
          <p:cNvSpPr txBox="1"/>
          <p:nvPr/>
        </p:nvSpPr>
        <p:spPr>
          <a:xfrm>
            <a:off x="3558540" y="4724400"/>
            <a:ext cx="5074920" cy="533400"/>
          </a:xfrm>
          <a:prstGeom prst="rect">
            <a:avLst/>
          </a:prstGeom>
        </p:spPr>
        <p:txBody>
          <a:bodyPr wrap="square" anchor="ctr" lIns="0" tIns="0" rIns="0" bIns="0"/>
          <a:lstStyle/>
          <a:p>
            <a:pPr algn="ctr"/>
            <a:r>
              <a:rPr lang="en-US" sz="1500" b="1">
                <a:solidFill>
                  <a:srgbClr val="8C2232"/>
                </a:solidFill>
                <a:latin typeface="Helvetica Neue"/>
              </a:rPr>
              <a:t>For the Board of Trustees  ·  October 2026</a:t>
            </a:r>
          </a:p>
        </p:txBody>
      </p:sp>
      <p:sp>
        <p:nvSpPr>
          <p:cNvPr id="7" name="footnote"/>
          <p:cNvSpPr txBox="1"/>
          <p:nvPr/>
        </p:nvSpPr>
        <p:spPr>
          <a:xfrm>
            <a:off x="838200" y="5969000"/>
            <a:ext cx="105156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algn="ctr"/>
            <a:r>
              <a:rPr lang="en-US" sz="1300" i="1">
                <a:solidFill>
                  <a:srgbClr val="F4ECD8">
                    <a:alpha val="62000"/>
                  </a:srgbClr>
                </a:solidFill>
                <a:latin typeface="Helvetica Neue"/>
              </a:rPr>
              <a:t>Prepared for the Boston College Board of Trustees  ·  From the Trustee Working Group on Athletics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22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umber"/>
          <p:cNvSpPr txBox="1"/>
          <p:nvPr/>
        </p:nvSpPr>
        <p:spPr>
          <a:xfrm>
            <a:off x="838200" y="1651000"/>
            <a:ext cx="10515600" cy="1524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1000" b="1">
                <a:solidFill>
                  <a:srgbClr val="9C7A3C">
                    <a:alpha val="85000"/>
                  </a:srgbClr>
                </a:solidFill>
                <a:latin typeface="Georgia"/>
              </a:rPr>
              <a:t>01</a:t>
            </a:r>
          </a:p>
        </p:txBody>
      </p:sp>
      <p:sp>
        <p:nvSpPr>
          <p:cNvPr id="9" name="rule"/>
          <p:cNvSpPr/>
          <p:nvPr/>
        </p:nvSpPr>
        <p:spPr>
          <a:xfrm>
            <a:off x="838200" y="3708400"/>
            <a:ext cx="812800" cy="4445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title"/>
          <p:cNvSpPr txBox="1"/>
          <p:nvPr/>
        </p:nvSpPr>
        <p:spPr>
          <a:xfrm>
            <a:off x="838200" y="4013200"/>
            <a:ext cx="8991600" cy="1219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800">
                <a:solidFill>
                  <a:srgbClr val="F4ECD8"/>
                </a:solidFill>
                <a:latin typeface="Georgia"/>
              </a:rPr>
              <a:t>A commitment already made — now to be deployed well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8C2232"/>
                </a:solidFill>
                <a:latin typeface="Helvetica Neue"/>
              </a:rPr>
              <a:t>THE HINGE OF THIS CASE  ·  DECEMBER 2, 2025</a:t>
            </a:r>
          </a:p>
        </p:txBody>
      </p:sp>
      <p:sp>
        <p:nvSpPr>
          <p:cNvPr id="12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8C2232"/>
                </a:solidFill>
                <a:latin typeface="Georgia"/>
              </a:rPr>
              <a:t>The institution has already answered whether. The question now is how well.</a:t>
            </a:r>
          </a:p>
        </p:txBody>
      </p:sp>
      <p:sp>
        <p:nvSpPr>
          <p:cNvPr id="13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14" name="footnote"/>
          <p:cNvSpPr txBox="1"/>
          <p:nvPr/>
        </p:nvSpPr>
        <p:spPr>
          <a:xfrm>
            <a:off x="838200" y="6172200"/>
            <a:ext cx="10515600" cy="2794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950" i="1">
                <a:solidFill>
                  <a:srgbClr val="6E6E6E"/>
                </a:solidFill>
                <a:latin typeface="Helvetica Neue"/>
              </a:rPr>
              <a:t>Source: AD Blake James official commitment letter, bceagles.com, Dec 2, 2025 (owner-verified).</a:t>
            </a:r>
          </a:p>
        </p:txBody>
      </p:sp>
      <p:sp>
        <p:nvSpPr>
          <p:cNvPr id="15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6E6E6E"/>
                </a:solidFill>
                <a:latin typeface="Helvetica Neue"/>
              </a:rPr>
              <a:t>THE CHAMPIONSHIP WINDOW  ·  A FIDUCIARY CASE FOR BOSTON COLLEGE FOOTBALL  ·  CONFIDENTIAL — FOR THE BOARD OF TRUSTEES</a:t>
            </a:r>
          </a:p>
        </p:txBody>
      </p:sp>
      <p:sp>
        <p:nvSpPr>
          <p:cNvPr id="16" name="stat-card-0"/>
          <p:cNvSpPr/>
          <p:nvPr/>
        </p:nvSpPr>
        <p:spPr>
          <a:xfrm>
            <a:off x="838200" y="2413000"/>
            <a:ext cx="2438400" cy="14986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stat-bar-0"/>
          <p:cNvSpPr/>
          <p:nvPr/>
        </p:nvSpPr>
        <p:spPr>
          <a:xfrm>
            <a:off x="838200" y="2413000"/>
            <a:ext cx="2438400" cy="5080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stat-value-0"/>
          <p:cNvSpPr txBox="1"/>
          <p:nvPr/>
        </p:nvSpPr>
        <p:spPr>
          <a:xfrm>
            <a:off x="1041400" y="2692400"/>
            <a:ext cx="2032000" cy="558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3200" b="1">
                <a:solidFill>
                  <a:srgbClr val="8C2232"/>
                </a:solidFill>
                <a:latin typeface="Georgia"/>
              </a:rPr>
              <a:t>Cap</a:t>
            </a:r>
          </a:p>
        </p:txBody>
      </p:sp>
      <p:sp>
        <p:nvSpPr>
          <p:cNvPr id="19" name="stat-label-0"/>
          <p:cNvSpPr txBox="1"/>
          <p:nvPr/>
        </p:nvSpPr>
        <p:spPr>
          <a:xfrm>
            <a:off x="1041400" y="3302000"/>
            <a:ext cx="20320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5000"/>
              </a:lnSpc>
            </a:pPr>
            <a:r>
              <a:rPr lang="en-US" sz="1050" spc="80">
                <a:solidFill>
                  <a:srgbClr val="6E6E6E"/>
                </a:solidFill>
                <a:latin typeface="Helvetica Neue"/>
              </a:rPr>
              <a:t>REVENUE-SHARE RAISED TO THE MAXIMUM PERMISSIBLE LEVEL</a:t>
            </a:r>
          </a:p>
        </p:txBody>
      </p:sp>
      <p:sp>
        <p:nvSpPr>
          <p:cNvPr id="20" name="stat-card-1"/>
          <p:cNvSpPr/>
          <p:nvPr/>
        </p:nvSpPr>
        <p:spPr>
          <a:xfrm>
            <a:off x="3530600" y="2413000"/>
            <a:ext cx="2438400" cy="14986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21" name="stat-bar-1"/>
          <p:cNvSpPr/>
          <p:nvPr/>
        </p:nvSpPr>
        <p:spPr>
          <a:xfrm>
            <a:off x="3530600" y="2413000"/>
            <a:ext cx="2438400" cy="5080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22" name="stat-value-1"/>
          <p:cNvSpPr txBox="1"/>
          <p:nvPr/>
        </p:nvSpPr>
        <p:spPr>
          <a:xfrm>
            <a:off x="3733800" y="2692400"/>
            <a:ext cx="2032000" cy="558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3200" b="1">
                <a:solidFill>
                  <a:srgbClr val="8C2232"/>
                </a:solidFill>
                <a:latin typeface="Georgia"/>
              </a:rPr>
              <a:t>$50M</a:t>
            </a:r>
          </a:p>
        </p:txBody>
      </p:sp>
      <p:sp>
        <p:nvSpPr>
          <p:cNvPr id="23" name="stat-label-1"/>
          <p:cNvSpPr txBox="1"/>
          <p:nvPr/>
        </p:nvSpPr>
        <p:spPr>
          <a:xfrm>
            <a:off x="3733800" y="3302000"/>
            <a:ext cx="20320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5000"/>
              </a:lnSpc>
            </a:pPr>
            <a:r>
              <a:rPr lang="en-US" sz="1050" spc="80">
                <a:solidFill>
                  <a:srgbClr val="6E6E6E"/>
                </a:solidFill>
                <a:latin typeface="Helvetica Neue"/>
              </a:rPr>
              <a:t>MATCH-CHALLENGE CAMPAIGN, MET 1-TO-1 OVER 5–7 YEARS</a:t>
            </a:r>
          </a:p>
        </p:txBody>
      </p:sp>
      <p:sp>
        <p:nvSpPr>
          <p:cNvPr id="24" name="stat-card-2"/>
          <p:cNvSpPr/>
          <p:nvPr/>
        </p:nvSpPr>
        <p:spPr>
          <a:xfrm>
            <a:off x="6223000" y="2413000"/>
            <a:ext cx="2438400" cy="14986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25" name="stat-bar-2"/>
          <p:cNvSpPr/>
          <p:nvPr/>
        </p:nvSpPr>
        <p:spPr>
          <a:xfrm>
            <a:off x="6223000" y="2413000"/>
            <a:ext cx="2438400" cy="5080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26" name="stat-value-2"/>
          <p:cNvSpPr txBox="1"/>
          <p:nvPr/>
        </p:nvSpPr>
        <p:spPr>
          <a:xfrm>
            <a:off x="6426200" y="2692400"/>
            <a:ext cx="2032000" cy="558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3200" b="1">
                <a:solidFill>
                  <a:srgbClr val="8C2232"/>
                </a:solidFill>
                <a:latin typeface="Georgia"/>
              </a:rPr>
              <a:t>2026</a:t>
            </a:r>
          </a:p>
        </p:txBody>
      </p:sp>
      <p:sp>
        <p:nvSpPr>
          <p:cNvPr id="27" name="stat-label-2"/>
          <p:cNvSpPr txBox="1"/>
          <p:nvPr/>
        </p:nvSpPr>
        <p:spPr>
          <a:xfrm>
            <a:off x="6426200" y="3302000"/>
            <a:ext cx="20320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5000"/>
              </a:lnSpc>
            </a:pPr>
            <a:r>
              <a:rPr lang="en-US" sz="1050" spc="80">
                <a:solidFill>
                  <a:srgbClr val="6E6E6E"/>
                </a:solidFill>
                <a:latin typeface="Helvetica Neue"/>
              </a:rPr>
              <a:t>HEAD COACH RETAINED FOR A THIRD SEASON</a:t>
            </a:r>
          </a:p>
        </p:txBody>
      </p:sp>
      <p:sp>
        <p:nvSpPr>
          <p:cNvPr id="28" name="stat-card-3"/>
          <p:cNvSpPr/>
          <p:nvPr/>
        </p:nvSpPr>
        <p:spPr>
          <a:xfrm>
            <a:off x="8915400" y="2413000"/>
            <a:ext cx="2438400" cy="14986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29" name="stat-bar-3"/>
          <p:cNvSpPr/>
          <p:nvPr/>
        </p:nvSpPr>
        <p:spPr>
          <a:xfrm>
            <a:off x="8915400" y="2413000"/>
            <a:ext cx="2438400" cy="5080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30" name="stat-value-3"/>
          <p:cNvSpPr txBox="1"/>
          <p:nvPr/>
        </p:nvSpPr>
        <p:spPr>
          <a:xfrm>
            <a:off x="9118600" y="2692400"/>
            <a:ext cx="2032000" cy="558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3200" b="1">
                <a:solidFill>
                  <a:srgbClr val="8C2232"/>
                </a:solidFill>
                <a:latin typeface="Georgia"/>
              </a:rPr>
              <a:t>GM</a:t>
            </a:r>
          </a:p>
        </p:txBody>
      </p:sp>
      <p:sp>
        <p:nvSpPr>
          <p:cNvPr id="31" name="stat-label-3"/>
          <p:cNvSpPr txBox="1"/>
          <p:nvPr/>
        </p:nvSpPr>
        <p:spPr>
          <a:xfrm>
            <a:off x="9118600" y="3302000"/>
            <a:ext cx="20320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5000"/>
              </a:lnSpc>
            </a:pPr>
            <a:r>
              <a:rPr lang="en-US" sz="1050" spc="80">
                <a:solidFill>
                  <a:srgbClr val="6E6E6E"/>
                </a:solidFill>
                <a:latin typeface="Helvetica Neue"/>
              </a:rPr>
              <a:t>A FOOTBALL GENERAL MANAGER HIRED FOR ROSTER STRATEGY</a:t>
            </a:r>
          </a:p>
        </p:txBody>
      </p:sp>
      <p:sp>
        <p:nvSpPr>
          <p:cNvPr id="32" name="band-body"/>
          <p:cNvSpPr txBox="1"/>
          <p:nvPr/>
        </p:nvSpPr>
        <p:spPr>
          <a:xfrm>
            <a:off x="838200" y="4216400"/>
            <a:ext cx="9144000" cy="1854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rgbClr val="1A1A1A"/>
                </a:solidFill>
                <a:latin typeface="Helvetica Neue"/>
              </a:rPr>
              <a:t>On December 2, 2025 the Director of Athletics committed Boston College to fund football at the House-settlement cap and capitalized that commitment with a dedicated campaign. This Board is therefore not being asked whether to compete under the new rules. It is being asked to govern a commitment the institution has already made.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ule"/>
          <p:cNvSpPr/>
          <p:nvPr/>
        </p:nvSpPr>
        <p:spPr>
          <a:xfrm>
            <a:off x="5689600" y="1676400"/>
            <a:ext cx="812800" cy="4445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34" name="quote"/>
          <p:cNvSpPr txBox="1"/>
          <p:nvPr/>
        </p:nvSpPr>
        <p:spPr>
          <a:xfrm>
            <a:off x="1524000" y="2235200"/>
            <a:ext cx="9144000" cy="2540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algn="ctr">
              <a:lnSpc>
                <a:spcPct val="130000"/>
              </a:lnSpc>
            </a:pPr>
            <a:r>
              <a:rPr lang="en-US" sz="2600" i="1">
                <a:solidFill>
                  <a:srgbClr val="8C2232"/>
                </a:solidFill>
                <a:latin typeface="Georgia"/>
              </a:rPr>
              <a:t>“The institution has committed to fund football at the cap. The strategy and the sizing that make that commitment actually win — and the decision on the capital and the milestones that sit on top of it — are what is now in front of this Board.”</a:t>
            </a:r>
          </a:p>
        </p:txBody>
      </p:sp>
      <p:sp>
        <p:nvSpPr>
          <p:cNvPr id="35" name="attribution"/>
          <p:cNvSpPr txBox="1"/>
          <p:nvPr/>
        </p:nvSpPr>
        <p:spPr>
          <a:xfrm>
            <a:off x="1524000" y="5029200"/>
            <a:ext cx="9144000" cy="304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algn="ctr"/>
            <a:r>
              <a:rPr lang="en-US" sz="1150" spc="140">
                <a:solidFill>
                  <a:srgbClr val="6E6E6E"/>
                </a:solidFill>
                <a:latin typeface="Helvetica Neue"/>
              </a:rPr>
              <a:t>THE POSTURE OF THIS CASE — A DEBATE NOT ABOUT WHETHER, BUT ABOUT HOW WELL</a:t>
            </a:r>
          </a:p>
        </p:txBody>
      </p:sp>
      <p:sp>
        <p:nvSpPr>
          <p:cNvPr id="36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6E6E6E"/>
                </a:solidFill>
                <a:latin typeface="Helvetica Neue"/>
              </a:rPr>
              <a:t>THE CHAMPIONSHIP WINDOW  ·  A FIDUCIARY CASE FOR BOSTON COLLEGE FOOTBALL  ·  CONFIDENTIAL — FOR THE BOARD OF TRUSTEES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8C2232"/>
                </a:solidFill>
                <a:latin typeface="Helvetica Neue"/>
              </a:rPr>
              <a:t>WHY THIS IS A BOARD DECISION</a:t>
            </a:r>
          </a:p>
        </p:txBody>
      </p:sp>
      <p:sp>
        <p:nvSpPr>
          <p:cNvPr id="38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8C2232"/>
                </a:solidFill>
                <a:latin typeface="Georgia"/>
              </a:rPr>
              <a:t>A multi-year commitment that touches identity and carries real downside</a:t>
            </a:r>
          </a:p>
        </p:txBody>
      </p:sp>
      <p:sp>
        <p:nvSpPr>
          <p:cNvPr id="39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40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6E6E6E"/>
                </a:solidFill>
                <a:latin typeface="Helvetica Neue"/>
              </a:rPr>
              <a:t>THE CHAMPIONSHIP WINDOW  ·  A FIDUCIARY CASE FOR BOSTON COLLEGE FOOTBALL  ·  CONFIDENTIAL — FOR THE BOARD OF TRUSTEES</a:t>
            </a:r>
          </a:p>
        </p:txBody>
      </p:sp>
      <p:sp>
        <p:nvSpPr>
          <p:cNvPr id="41" name="left-head"/>
          <p:cNvSpPr txBox="1"/>
          <p:nvPr/>
        </p:nvSpPr>
        <p:spPr>
          <a:xfrm>
            <a:off x="838200" y="2438400"/>
            <a:ext cx="50292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0000"/>
              </a:lnSpc>
            </a:pPr>
            <a:r>
              <a:rPr lang="en-US" sz="1500" b="1">
                <a:solidFill>
                  <a:srgbClr val="8C2232"/>
                </a:solidFill>
                <a:latin typeface="Helvetica Neue"/>
              </a:rPr>
              <a:t>Why football, and why now</a:t>
            </a:r>
          </a:p>
        </p:txBody>
      </p:sp>
      <p:sp>
        <p:nvSpPr>
          <p:cNvPr id="42" name="left-body"/>
          <p:cNvSpPr txBox="1"/>
          <p:nvPr/>
        </p:nvSpPr>
        <p:spPr>
          <a:xfrm>
            <a:off x="838200" y="2819400"/>
            <a:ext cx="5029200" cy="3251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marL="216000" indent="-216000">
              <a:lnSpc>
                <a:spcPct val="130000"/>
              </a:lnSpc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Football carries the university's national visibility and is the asset through which the ACC increasingly distributes its money.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It is the asset most exposed to the rules that changed, permanently and in writing, in 2025.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A disciplined note: BC is private and publishes no standalone football P&amp;L. This case rests on no fabricated revenue figure.</a:t>
            </a:r>
          </a:p>
        </p:txBody>
      </p:sp>
      <p:sp>
        <p:nvSpPr>
          <p:cNvPr id="43" name="right-head"/>
          <p:cNvSpPr txBox="1"/>
          <p:nvPr/>
        </p:nvSpPr>
        <p:spPr>
          <a:xfrm>
            <a:off x="6324600" y="2438400"/>
            <a:ext cx="50292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0000"/>
              </a:lnSpc>
            </a:pPr>
            <a:r>
              <a:rPr lang="en-US" sz="1500" b="1">
                <a:solidFill>
                  <a:srgbClr val="8C2232"/>
                </a:solidFill>
                <a:latin typeface="Helvetica Neue"/>
              </a:rPr>
              <a:t>What the Board is asked to weigh</a:t>
            </a:r>
          </a:p>
        </p:txBody>
      </p:sp>
      <p:sp>
        <p:nvSpPr>
          <p:cNvPr id="44" name="right-body"/>
          <p:cNvSpPr txBox="1"/>
          <p:nvPr/>
        </p:nvSpPr>
        <p:spPr>
          <a:xfrm>
            <a:off x="6324600" y="2819400"/>
            <a:ext cx="5029200" cy="3251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marL="216000" indent="-216000">
              <a:lnSpc>
                <a:spcPct val="130000"/>
              </a:lnSpc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A multi-year capital and recurring commitment of a size that belongs to the trustees who hold the balance sheet.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A decision that touches mission, admissions profile, and brand in a contested market and conference.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A fiduciary decision with a real downside — and a different, compounding cost to under-governing it.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22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number"/>
          <p:cNvSpPr txBox="1"/>
          <p:nvPr/>
        </p:nvSpPr>
        <p:spPr>
          <a:xfrm>
            <a:off x="838200" y="1651000"/>
            <a:ext cx="10515600" cy="1524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1000" b="1">
                <a:solidFill>
                  <a:srgbClr val="9C7A3C">
                    <a:alpha val="85000"/>
                  </a:srgbClr>
                </a:solidFill>
                <a:latin typeface="Georgia"/>
              </a:rPr>
              <a:t>02</a:t>
            </a:r>
          </a:p>
        </p:txBody>
      </p:sp>
      <p:sp>
        <p:nvSpPr>
          <p:cNvPr id="46" name="rule"/>
          <p:cNvSpPr/>
          <p:nvPr/>
        </p:nvSpPr>
        <p:spPr>
          <a:xfrm>
            <a:off x="838200" y="3708400"/>
            <a:ext cx="812800" cy="4445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47" name="title"/>
          <p:cNvSpPr txBox="1"/>
          <p:nvPr/>
        </p:nvSpPr>
        <p:spPr>
          <a:xfrm>
            <a:off x="838200" y="4013200"/>
            <a:ext cx="8991600" cy="1219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800">
                <a:solidFill>
                  <a:srgbClr val="F4ECD8"/>
                </a:solidFill>
                <a:latin typeface="Georgia"/>
              </a:rPr>
              <a:t>The honest diagnosis, stated without flattery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8C2232"/>
                </a:solidFill>
                <a:latin typeface="Helvetica Neue"/>
              </a:rPr>
              <a:t>ON THE FIELD</a:t>
            </a:r>
          </a:p>
        </p:txBody>
      </p:sp>
      <p:sp>
        <p:nvSpPr>
          <p:cNvPr id="49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8C2232"/>
                </a:solidFill>
                <a:latin typeface="Georgia"/>
              </a:rPr>
              <a:t>A bottom-tier ACC program — and the gap to the teams that win is measurable, not motivational</a:t>
            </a:r>
          </a:p>
        </p:txBody>
      </p:sp>
      <p:sp>
        <p:nvSpPr>
          <p:cNvPr id="50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51" name="footnote"/>
          <p:cNvSpPr txBox="1"/>
          <p:nvPr/>
        </p:nvSpPr>
        <p:spPr>
          <a:xfrm>
            <a:off x="838200" y="6172200"/>
            <a:ext cx="10515600" cy="2794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950" i="1">
                <a:solidFill>
                  <a:srgbClr val="6E6E6E"/>
                </a:solidFill>
                <a:latin typeface="Helvetica Neue"/>
              </a:rPr>
              <a:t>Source: theacc.com standings; ESPN (owner-verified). Duke was the 2025 ACC Champion.</a:t>
            </a:r>
          </a:p>
        </p:txBody>
      </p:sp>
      <p:sp>
        <p:nvSpPr>
          <p:cNvPr id="52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6E6E6E"/>
                </a:solidFill>
                <a:latin typeface="Helvetica Neue"/>
              </a:rPr>
              <a:t>THE CHAMPIONSHIP WINDOW  ·  A FIDUCIARY CASE FOR BOSTON COLLEGE FOOTBALL  ·  CONFIDENTIAL — FOR THE BOARD OF TRUSTEES</a:t>
            </a:r>
          </a:p>
        </p:txBody>
      </p:sp>
      <p:sp>
        <p:nvSpPr>
          <p:cNvPr id="53" name="stat-card-0"/>
          <p:cNvSpPr/>
          <p:nvPr/>
        </p:nvSpPr>
        <p:spPr>
          <a:xfrm>
            <a:off x="838200" y="2413000"/>
            <a:ext cx="2438400" cy="14986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54" name="stat-bar-0"/>
          <p:cNvSpPr/>
          <p:nvPr/>
        </p:nvSpPr>
        <p:spPr>
          <a:xfrm>
            <a:off x="838200" y="2413000"/>
            <a:ext cx="2438400" cy="5080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55" name="stat-value-0"/>
          <p:cNvSpPr txBox="1"/>
          <p:nvPr/>
        </p:nvSpPr>
        <p:spPr>
          <a:xfrm>
            <a:off x="1041400" y="2692400"/>
            <a:ext cx="2032000" cy="558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3200" b="1">
                <a:solidFill>
                  <a:srgbClr val="8C2232"/>
                </a:solidFill>
                <a:latin typeface="Georgia"/>
              </a:rPr>
              <a:t>2–10</a:t>
            </a:r>
          </a:p>
        </p:txBody>
      </p:sp>
      <p:sp>
        <p:nvSpPr>
          <p:cNvPr id="56" name="stat-label-0"/>
          <p:cNvSpPr txBox="1"/>
          <p:nvPr/>
        </p:nvSpPr>
        <p:spPr>
          <a:xfrm>
            <a:off x="1041400" y="3302000"/>
            <a:ext cx="20320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5000"/>
              </a:lnSpc>
            </a:pPr>
            <a:r>
              <a:rPr lang="en-US" sz="1050" spc="80">
                <a:solidFill>
                  <a:srgbClr val="6E6E6E"/>
                </a:solidFill>
                <a:latin typeface="Helvetica Neue"/>
              </a:rPr>
              <a:t>2025 OVERALL (1–7 ACC) — WORST SEASON SINCE 2012, TIED FOR LAST IN THE CONFERENCE</a:t>
            </a:r>
          </a:p>
        </p:txBody>
      </p:sp>
      <p:sp>
        <p:nvSpPr>
          <p:cNvPr id="57" name="stat-card-1"/>
          <p:cNvSpPr/>
          <p:nvPr/>
        </p:nvSpPr>
        <p:spPr>
          <a:xfrm>
            <a:off x="3530600" y="2413000"/>
            <a:ext cx="2438400" cy="14986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58" name="stat-bar-1"/>
          <p:cNvSpPr/>
          <p:nvPr/>
        </p:nvSpPr>
        <p:spPr>
          <a:xfrm>
            <a:off x="3530600" y="2413000"/>
            <a:ext cx="2438400" cy="5080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59" name="stat-value-1"/>
          <p:cNvSpPr txBox="1"/>
          <p:nvPr/>
        </p:nvSpPr>
        <p:spPr>
          <a:xfrm>
            <a:off x="3733800" y="2692400"/>
            <a:ext cx="2032000" cy="558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3200" b="1">
                <a:solidFill>
                  <a:srgbClr val="8C2232"/>
                </a:solidFill>
                <a:latin typeface="Georgia"/>
              </a:rPr>
              <a:t>7–6</a:t>
            </a:r>
          </a:p>
        </p:txBody>
      </p:sp>
      <p:sp>
        <p:nvSpPr>
          <p:cNvPr id="60" name="stat-label-1"/>
          <p:cNvSpPr txBox="1"/>
          <p:nvPr/>
        </p:nvSpPr>
        <p:spPr>
          <a:xfrm>
            <a:off x="3733800" y="3302000"/>
            <a:ext cx="20320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5000"/>
              </a:lnSpc>
            </a:pPr>
            <a:r>
              <a:rPr lang="en-US" sz="1050" spc="80">
                <a:solidFill>
                  <a:srgbClr val="6E6E6E"/>
                </a:solidFill>
                <a:latin typeface="Helvetica Neue"/>
              </a:rPr>
              <a:t>2024 (4–4 ACC) — THE FLOOR AND CEILING SIT CLOSE; THE PROGRAM IS VOLATILE, NOT STABLE</a:t>
            </a:r>
          </a:p>
        </p:txBody>
      </p:sp>
      <p:sp>
        <p:nvSpPr>
          <p:cNvPr id="61" name="stat-card-2"/>
          <p:cNvSpPr/>
          <p:nvPr/>
        </p:nvSpPr>
        <p:spPr>
          <a:xfrm>
            <a:off x="6223000" y="2413000"/>
            <a:ext cx="2438400" cy="14986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62" name="stat-bar-2"/>
          <p:cNvSpPr/>
          <p:nvPr/>
        </p:nvSpPr>
        <p:spPr>
          <a:xfrm>
            <a:off x="6223000" y="2413000"/>
            <a:ext cx="2438400" cy="5080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63" name="stat-value-2"/>
          <p:cNvSpPr txBox="1"/>
          <p:nvPr/>
        </p:nvSpPr>
        <p:spPr>
          <a:xfrm>
            <a:off x="6426200" y="2692400"/>
            <a:ext cx="2032000" cy="558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3200" b="1">
                <a:solidFill>
                  <a:srgbClr val="8C2232"/>
                </a:solidFill>
                <a:latin typeface="Georgia"/>
              </a:rPr>
              <a:t>9–16</a:t>
            </a:r>
          </a:p>
        </p:txBody>
      </p:sp>
      <p:sp>
        <p:nvSpPr>
          <p:cNvPr id="64" name="stat-label-2"/>
          <p:cNvSpPr txBox="1"/>
          <p:nvPr/>
        </p:nvSpPr>
        <p:spPr>
          <a:xfrm>
            <a:off x="6426200" y="3302000"/>
            <a:ext cx="20320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5000"/>
              </a:lnSpc>
            </a:pPr>
            <a:r>
              <a:rPr lang="en-US" sz="1050" spc="80">
                <a:solidFill>
                  <a:srgbClr val="6E6E6E"/>
                </a:solidFill>
                <a:latin typeface="Helvetica Neue"/>
              </a:rPr>
              <a:t>TWO-SEASON HEAD-COACHING RECORD (2024–25) — BELOW .500 AND TRENDING DOWN</a:t>
            </a:r>
          </a:p>
        </p:txBody>
      </p:sp>
      <p:sp>
        <p:nvSpPr>
          <p:cNvPr id="65" name="stat-card-3"/>
          <p:cNvSpPr/>
          <p:nvPr/>
        </p:nvSpPr>
        <p:spPr>
          <a:xfrm>
            <a:off x="8915400" y="2413000"/>
            <a:ext cx="2438400" cy="14986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66" name="stat-bar-3"/>
          <p:cNvSpPr/>
          <p:nvPr/>
        </p:nvSpPr>
        <p:spPr>
          <a:xfrm>
            <a:off x="8915400" y="2413000"/>
            <a:ext cx="2438400" cy="5080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67" name="stat-value-3"/>
          <p:cNvSpPr txBox="1"/>
          <p:nvPr/>
        </p:nvSpPr>
        <p:spPr>
          <a:xfrm>
            <a:off x="9118600" y="2692400"/>
            <a:ext cx="2032000" cy="558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3200" b="1">
                <a:solidFill>
                  <a:srgbClr val="8C2232"/>
                </a:solidFill>
                <a:latin typeface="Georgia"/>
              </a:rPr>
              <a:t>2007</a:t>
            </a:r>
          </a:p>
        </p:txBody>
      </p:sp>
      <p:sp>
        <p:nvSpPr>
          <p:cNvPr id="68" name="stat-label-3"/>
          <p:cNvSpPr txBox="1"/>
          <p:nvPr/>
        </p:nvSpPr>
        <p:spPr>
          <a:xfrm>
            <a:off x="9118600" y="3302000"/>
            <a:ext cx="20320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5000"/>
              </a:lnSpc>
            </a:pPr>
            <a:r>
              <a:rPr lang="en-US" sz="1050" spc="80">
                <a:solidFill>
                  <a:srgbClr val="6E6E6E"/>
                </a:solidFill>
                <a:latin typeface="Helvetica Neue"/>
              </a:rPr>
              <a:t>BC'S LAST DIVISION TITLE IN THE MODERN ACC ERA — NEARLY TWO DECADES AGO</a:t>
            </a:r>
          </a:p>
        </p:txBody>
      </p:sp>
      <p:sp>
        <p:nvSpPr>
          <p:cNvPr id="69" name="band-body"/>
          <p:cNvSpPr txBox="1"/>
          <p:nvPr/>
        </p:nvSpPr>
        <p:spPr>
          <a:xfrm>
            <a:off x="838200" y="4216400"/>
            <a:ext cx="9144000" cy="1854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rgbClr val="1A1A1A"/>
                </a:solidFill>
                <a:latin typeface="Helvetica Neue"/>
              </a:rPr>
              <a:t>The distance between bottom-tier ACC and competing for the conference and a Playoff berth is a resource-and-model gap, and it is measurable. The December 2025 commitment is the institution's first move to close it; this strategy is the plan for the rest.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8C2232"/>
                </a:solidFill>
                <a:latin typeface="Helvetica Neue"/>
              </a:rPr>
              <a:t>FINANCIALLY, AGAINST THE PROGRAMS THAT WIN</a:t>
            </a:r>
          </a:p>
        </p:txBody>
      </p:sp>
      <p:sp>
        <p:nvSpPr>
          <p:cNvPr id="71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8C2232"/>
                </a:solidFill>
                <a:latin typeface="Georgia"/>
              </a:rPr>
              <a:t>The structural gap: roughly $25M per school, per year — and widening</a:t>
            </a:r>
          </a:p>
        </p:txBody>
      </p:sp>
      <p:sp>
        <p:nvSpPr>
          <p:cNvPr id="72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73" name="footnote"/>
          <p:cNvSpPr txBox="1"/>
          <p:nvPr/>
        </p:nvSpPr>
        <p:spPr>
          <a:xfrm>
            <a:off x="838200" y="6172200"/>
            <a:ext cx="10515600" cy="2794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950" i="1">
                <a:solidFill>
                  <a:srgbClr val="6E6E6E"/>
                </a:solidFill>
                <a:latin typeface="Helvetica Neue"/>
              </a:rPr>
              <a:t>Per-school conference distribution, FY2024–25 holdover members. ACC figure is the average; min $42.8M, Clemson high $55.1M. Source: conference tax filings via USA Today / ESPN / SI (reported). BC's own distribution is not separately published; it sits in the $42.8M–~$47M band.</a:t>
            </a:r>
          </a:p>
        </p:txBody>
      </p:sp>
      <p:sp>
        <p:nvSpPr>
          <p:cNvPr id="74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6E6E6E"/>
                </a:solidFill>
                <a:latin typeface="Helvetica Neue"/>
              </a:rPr>
              <a:t>THE CHAMPIONSHIP WINDOW  ·  A FIDUCIARY CASE FOR BOSTON COLLEGE FOOTBALL  ·  CONFIDENTIAL — FOR THE BOARD OF TRUSTEES</a:t>
            </a:r>
          </a:p>
        </p:txBody>
      </p:sp>
      <p:pic>
        <p:nvPicPr>
          <p:cNvPr id="75" name="chart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838200" y="2336800"/>
            <a:ext cx="10515600" cy="3733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8C2232"/>
                </a:solidFill>
                <a:latin typeface="Helvetica Neue"/>
              </a:rPr>
              <a:t>IN THE STANDS — THE HONEST READ IS STRONGER THAN FIRST ASSUMED</a:t>
            </a:r>
          </a:p>
        </p:txBody>
      </p:sp>
      <p:sp>
        <p:nvSpPr>
          <p:cNvPr id="77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8C2232"/>
                </a:solidFill>
                <a:latin typeface="Georgia"/>
              </a:rPr>
              <a:t>Demand for the building is strong: near-capacity even at 2–10</a:t>
            </a:r>
          </a:p>
        </p:txBody>
      </p:sp>
      <p:sp>
        <p:nvSpPr>
          <p:cNvPr id="78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79" name="footnote"/>
          <p:cNvSpPr txBox="1"/>
          <p:nvPr/>
        </p:nvSpPr>
        <p:spPr>
          <a:xfrm>
            <a:off x="838200" y="6172200"/>
            <a:ext cx="10515600" cy="2794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950" i="1">
                <a:solidFill>
                  <a:srgbClr val="6E6E6E"/>
                </a:solidFill>
                <a:latin typeface="Helvetica Neue"/>
              </a:rPr>
              <a:t>Average home attendance as % of Alumni Stadium capacity (~44,500). 2025: 41,090 (best reported figure since 2007). Reported / tickets-distributed figures run above turnstile counts; late-2025 no-shows were noted. Source: D1.ticker / 247Sports (reported). Demand is for the building and brand — convertible by winning, erodable by losing.</a:t>
            </a:r>
          </a:p>
        </p:txBody>
      </p:sp>
      <p:sp>
        <p:nvSpPr>
          <p:cNvPr id="80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6E6E6E"/>
                </a:solidFill>
                <a:latin typeface="Helvetica Neue"/>
              </a:rPr>
              <a:t>THE CHAMPIONSHIP WINDOW  ·  A FIDUCIARY CASE FOR BOSTON COLLEGE FOOTBALL  ·  CONFIDENTIAL — FOR THE BOARD OF TRUSTEES</a:t>
            </a:r>
          </a:p>
        </p:txBody>
      </p:sp>
      <p:pic>
        <p:nvPicPr>
          <p:cNvPr id="81" name="chart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838200" y="2336800"/>
            <a:ext cx="10515600" cy="3733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22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number"/>
          <p:cNvSpPr txBox="1"/>
          <p:nvPr/>
        </p:nvSpPr>
        <p:spPr>
          <a:xfrm>
            <a:off x="838200" y="1651000"/>
            <a:ext cx="10515600" cy="1524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1000" b="1">
                <a:solidFill>
                  <a:srgbClr val="9C7A3C">
                    <a:alpha val="85000"/>
                  </a:srgbClr>
                </a:solidFill>
                <a:latin typeface="Georgia"/>
              </a:rPr>
              <a:t>03</a:t>
            </a:r>
          </a:p>
        </p:txBody>
      </p:sp>
      <p:sp>
        <p:nvSpPr>
          <p:cNvPr id="83" name="rule"/>
          <p:cNvSpPr/>
          <p:nvPr/>
        </p:nvSpPr>
        <p:spPr>
          <a:xfrm>
            <a:off x="838200" y="3708400"/>
            <a:ext cx="812800" cy="4445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84" name="title"/>
          <p:cNvSpPr txBox="1"/>
          <p:nvPr/>
        </p:nvSpPr>
        <p:spPr>
          <a:xfrm>
            <a:off x="838200" y="4013200"/>
            <a:ext cx="8991600" cy="1219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800">
                <a:solidFill>
                  <a:srgbClr val="F4ECD8"/>
                </a:solidFill>
                <a:latin typeface="Georgia"/>
              </a:rPr>
              <a:t>The 2026 reality is the center of the plan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8C2232"/>
                </a:solidFill>
                <a:latin typeface="Helvetica Neue"/>
              </a:rPr>
              <a:t>THE RULES CHANGED IN 2025 — PERMANENTLY, AND IN WRITING</a:t>
            </a:r>
          </a:p>
        </p:txBody>
      </p:sp>
      <p:sp>
        <p:nvSpPr>
          <p:cNvPr id="86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8C2232"/>
                </a:solidFill>
                <a:latin typeface="Georgia"/>
              </a:rPr>
              <a:t>Revenue-sharing and NIL: the new salary cap, and the money beside it</a:t>
            </a:r>
          </a:p>
        </p:txBody>
      </p:sp>
      <p:sp>
        <p:nvSpPr>
          <p:cNvPr id="87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88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6E6E6E"/>
                </a:solidFill>
                <a:latin typeface="Helvetica Neue"/>
              </a:rPr>
              <a:t>THE CHAMPIONSHIP WINDOW  ·  A FIDUCIARY CASE FOR BOSTON COLLEGE FOOTBALL  ·  CONFIDENTIAL — FOR THE BOARD OF TRUSTEES</a:t>
            </a:r>
          </a:p>
        </p:txBody>
      </p:sp>
      <p:sp>
        <p:nvSpPr>
          <p:cNvPr id="89" name="left-head"/>
          <p:cNvSpPr txBox="1"/>
          <p:nvPr/>
        </p:nvSpPr>
        <p:spPr>
          <a:xfrm>
            <a:off x="838200" y="2438400"/>
            <a:ext cx="50292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0000"/>
              </a:lnSpc>
            </a:pPr>
            <a:r>
              <a:rPr lang="en-US" sz="1500" b="1">
                <a:solidFill>
                  <a:srgbClr val="8C2232"/>
                </a:solidFill>
                <a:latin typeface="Helvetica Neue"/>
              </a:rPr>
              <a:t>Revenue-sharing — already committed</a:t>
            </a:r>
          </a:p>
        </p:txBody>
      </p:sp>
      <p:sp>
        <p:nvSpPr>
          <p:cNvPr id="90" name="left-body"/>
          <p:cNvSpPr txBox="1"/>
          <p:nvPr/>
        </p:nvSpPr>
        <p:spPr>
          <a:xfrm>
            <a:off x="838200" y="2819400"/>
            <a:ext cx="5029200" cy="3251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marL="216000" indent="-216000">
              <a:lnSpc>
                <a:spcPct val="130000"/>
              </a:lnSpc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Under the House settlement (final approval June 2025), schools may pay athletes directly up to ~$20.5M in 2025-26, projected to ~$33M by 2034-35 — endpoints hard, the path projected.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A de facto salary cap. BC has already moved to the maximum, football-weighted.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The Board governs how that commitment is deployed — not whether to fund it. ~75% to football is the industry norm, not a rule.</a:t>
            </a:r>
          </a:p>
        </p:txBody>
      </p:sp>
      <p:sp>
        <p:nvSpPr>
          <p:cNvPr id="91" name="right-head"/>
          <p:cNvSpPr txBox="1"/>
          <p:nvPr/>
        </p:nvSpPr>
        <p:spPr>
          <a:xfrm>
            <a:off x="6324600" y="2438400"/>
            <a:ext cx="50292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0000"/>
              </a:lnSpc>
            </a:pPr>
            <a:r>
              <a:rPr lang="en-US" sz="1500" b="1">
                <a:solidFill>
                  <a:srgbClr val="8C2232"/>
                </a:solidFill>
                <a:latin typeface="Helvetica Neue"/>
              </a:rPr>
              <a:t>NIL collectives — alongside the cap</a:t>
            </a:r>
          </a:p>
        </p:txBody>
      </p:sp>
      <p:sp>
        <p:nvSpPr>
          <p:cNvPr id="92" name="right-body"/>
          <p:cNvSpPr txBox="1"/>
          <p:nvPr/>
        </p:nvSpPr>
        <p:spPr>
          <a:xfrm>
            <a:off x="6324600" y="2819400"/>
            <a:ext cx="5029200" cy="3251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marL="216000" indent="-216000">
              <a:lnSpc>
                <a:spcPct val="130000"/>
              </a:lnSpc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Third-party NIL runs alongside revenue-share and does not count against the cap — but since June 2025 all deals over $600 clear the NIL Go review.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The system is real and still settling: reported approval delays, a contested fair-market-value test.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BC needs a defined, funded NIL floor — a donor question the $50M match is positioned to support.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8C2232"/>
                </a:solidFill>
                <a:latin typeface="Helvetica Neue"/>
              </a:rPr>
              <a:t>THE RULES CHANGED IN 2025 — CONTINUED</a:t>
            </a:r>
          </a:p>
        </p:txBody>
      </p:sp>
      <p:sp>
        <p:nvSpPr>
          <p:cNvPr id="94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8C2232"/>
                </a:solidFill>
                <a:latin typeface="Georgia"/>
              </a:rPr>
              <a:t>The portal and the facilities race: continuous roster-building, and where BC actually stands</a:t>
            </a:r>
          </a:p>
        </p:txBody>
      </p:sp>
      <p:sp>
        <p:nvSpPr>
          <p:cNvPr id="95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96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6E6E6E"/>
                </a:solidFill>
                <a:latin typeface="Helvetica Neue"/>
              </a:rPr>
              <a:t>THE CHAMPIONSHIP WINDOW  ·  A FIDUCIARY CASE FOR BOSTON COLLEGE FOOTBALL  ·  CONFIDENTIAL — FOR THE BOARD OF TRUSTEES</a:t>
            </a:r>
          </a:p>
        </p:txBody>
      </p:sp>
      <p:sp>
        <p:nvSpPr>
          <p:cNvPr id="97" name="left-head"/>
          <p:cNvSpPr txBox="1"/>
          <p:nvPr/>
        </p:nvSpPr>
        <p:spPr>
          <a:xfrm>
            <a:off x="838200" y="2438400"/>
            <a:ext cx="50292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0000"/>
              </a:lnSpc>
            </a:pPr>
            <a:r>
              <a:rPr lang="en-US" sz="1500" b="1">
                <a:solidFill>
                  <a:srgbClr val="8C2232"/>
                </a:solidFill>
                <a:latin typeface="Helvetica Neue"/>
              </a:rPr>
              <a:t>The transfer portal</a:t>
            </a:r>
          </a:p>
        </p:txBody>
      </p:sp>
      <p:sp>
        <p:nvSpPr>
          <p:cNvPr id="98" name="left-body"/>
          <p:cNvSpPr txBox="1"/>
          <p:nvPr/>
        </p:nvSpPr>
        <p:spPr>
          <a:xfrm>
            <a:off x="838200" y="2819400"/>
            <a:ext cx="5029200" cy="3251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marL="216000" indent="-216000">
              <a:lnSpc>
                <a:spcPct val="130000"/>
              </a:lnSpc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Roster-building is now continuous and GM-led: a single annual window (January 2–16, 2026 — the spring window was eliminated).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BC felt the old posture directly: ~29 players reported entering the portal after 2–10.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Retention is a hard competitive variable — and a thing a degree-serious program can be genuinely better at. The December 2025 GM hire is the machinery for it.</a:t>
            </a:r>
          </a:p>
        </p:txBody>
      </p:sp>
      <p:sp>
        <p:nvSpPr>
          <p:cNvPr id="99" name="right-head"/>
          <p:cNvSpPr txBox="1"/>
          <p:nvPr/>
        </p:nvSpPr>
        <p:spPr>
          <a:xfrm>
            <a:off x="6324600" y="2438400"/>
            <a:ext cx="50292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0000"/>
              </a:lnSpc>
            </a:pPr>
            <a:r>
              <a:rPr lang="en-US" sz="1500" b="1">
                <a:solidFill>
                  <a:srgbClr val="8C2232"/>
                </a:solidFill>
                <a:latin typeface="Helvetica Neue"/>
              </a:rPr>
              <a:t>The facilities arms race</a:t>
            </a:r>
          </a:p>
        </p:txBody>
      </p:sp>
      <p:sp>
        <p:nvSpPr>
          <p:cNvPr id="100" name="right-body"/>
          <p:cNvSpPr txBox="1"/>
          <p:nvPr/>
        </p:nvSpPr>
        <p:spPr>
          <a:xfrm>
            <a:off x="6324600" y="2819400"/>
            <a:ext cx="5029200" cy="3251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marL="216000" indent="-216000">
              <a:lnSpc>
                <a:spcPct val="130000"/>
              </a:lnSpc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A single modern football operations complex runs ~$50–60M (Clemson, $55M, 2017); aspirational SEC campaigns are reported at $125M–$205M (Texas A&amp;M, 2025).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BC's existing indoor facility — Fish Field House, $52.6M, 2018 — is a baseline, not recent capital.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The question is what BC builds next, sequenced by return — a sizing decision in the money frame, not a figure assumed here.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22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number"/>
          <p:cNvSpPr txBox="1"/>
          <p:nvPr/>
        </p:nvSpPr>
        <p:spPr>
          <a:xfrm>
            <a:off x="838200" y="1651000"/>
            <a:ext cx="10515600" cy="1524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1000" b="1">
                <a:solidFill>
                  <a:srgbClr val="9C7A3C">
                    <a:alpha val="85000"/>
                  </a:srgbClr>
                </a:solidFill>
                <a:latin typeface="Georgia"/>
              </a:rPr>
              <a:t>04</a:t>
            </a:r>
          </a:p>
        </p:txBody>
      </p:sp>
      <p:sp>
        <p:nvSpPr>
          <p:cNvPr id="102" name="rule"/>
          <p:cNvSpPr/>
          <p:nvPr/>
        </p:nvSpPr>
        <p:spPr>
          <a:xfrm>
            <a:off x="838200" y="3708400"/>
            <a:ext cx="812800" cy="4445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103" name="title"/>
          <p:cNvSpPr txBox="1"/>
          <p:nvPr/>
        </p:nvSpPr>
        <p:spPr>
          <a:xfrm>
            <a:off x="838200" y="4013200"/>
            <a:ext cx="8991600" cy="1219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800">
                <a:solidFill>
                  <a:srgbClr val="F4ECD8"/>
                </a:solidFill>
                <a:latin typeface="Georgia"/>
              </a:rPr>
              <a:t>A strategy that is Boston College's own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8C2232"/>
                </a:solidFill>
                <a:latin typeface="Helvetica Neue"/>
              </a:rPr>
              <a:t>WIN AS BOSTON COLLEGE — NOT AS A PROGRAM BC CANNOT AFFORD TO BECOME</a:t>
            </a:r>
          </a:p>
        </p:txBody>
      </p:sp>
      <p:sp>
        <p:nvSpPr>
          <p:cNvPr id="105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8C2232"/>
                </a:solidFill>
                <a:latin typeface="Georgia"/>
              </a:rPr>
              <a:t>Mission as a recruiting asset, run through a disciplined roster model</a:t>
            </a:r>
          </a:p>
        </p:txBody>
      </p:sp>
      <p:sp>
        <p:nvSpPr>
          <p:cNvPr id="106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107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6E6E6E"/>
                </a:solidFill>
                <a:latin typeface="Helvetica Neue"/>
              </a:rPr>
              <a:t>THE CHAMPIONSHIP WINDOW  ·  A FIDUCIARY CASE FOR BOSTON COLLEGE FOOTBALL  ·  CONFIDENTIAL — FOR THE BOARD OF TRUSTEES</a:t>
            </a:r>
          </a:p>
        </p:txBody>
      </p:sp>
      <p:sp>
        <p:nvSpPr>
          <p:cNvPr id="108" name="left-head"/>
          <p:cNvSpPr txBox="1"/>
          <p:nvPr/>
        </p:nvSpPr>
        <p:spPr>
          <a:xfrm>
            <a:off x="838200" y="2438400"/>
            <a:ext cx="50292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0000"/>
              </a:lnSpc>
            </a:pPr>
            <a:r>
              <a:rPr lang="en-US" sz="1500" b="1">
                <a:solidFill>
                  <a:srgbClr val="8C2232"/>
                </a:solidFill>
                <a:latin typeface="Helvetica Neue"/>
              </a:rPr>
              <a:t>Mission and academics as an asset</a:t>
            </a:r>
          </a:p>
        </p:txBody>
      </p:sp>
      <p:sp>
        <p:nvSpPr>
          <p:cNvPr id="109" name="left-body"/>
          <p:cNvSpPr txBox="1"/>
          <p:nvPr/>
        </p:nvSpPr>
        <p:spPr>
          <a:xfrm>
            <a:off x="838200" y="2819400"/>
            <a:ext cx="5029200" cy="3251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marL="216000" indent="-216000">
              <a:lnSpc>
                <a:spcPct val="130000"/>
              </a:lnSpc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In a portal era defined by churn, a stable, degree-serious, developmental program is a differentiated counter-product, not a disadvantage.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The pitch is specific and true: developed, not rented; a BC degree that outlasts any NIL check; a program not re-contesting its roster every January.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The honesty the Board deserves: this only works paired with real resourcing. Mission without revenue-share is a brochure — and BC now has both in motion.</a:t>
            </a:r>
          </a:p>
        </p:txBody>
      </p:sp>
      <p:sp>
        <p:nvSpPr>
          <p:cNvPr id="110" name="right-head"/>
          <p:cNvSpPr txBox="1"/>
          <p:nvPr/>
        </p:nvSpPr>
        <p:spPr>
          <a:xfrm>
            <a:off x="6324600" y="2438400"/>
            <a:ext cx="50292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0000"/>
              </a:lnSpc>
            </a:pPr>
            <a:r>
              <a:rPr lang="en-US" sz="1500" b="1">
                <a:solidFill>
                  <a:srgbClr val="8C2232"/>
                </a:solidFill>
                <a:latin typeface="Helvetica Neue"/>
              </a:rPr>
              <a:t>A disciplined roster-build model</a:t>
            </a:r>
          </a:p>
        </p:txBody>
      </p:sp>
      <p:sp>
        <p:nvSpPr>
          <p:cNvPr id="111" name="right-body"/>
          <p:cNvSpPr txBox="1"/>
          <p:nvPr/>
        </p:nvSpPr>
        <p:spPr>
          <a:xfrm>
            <a:off x="6324600" y="2819400"/>
            <a:ext cx="5029200" cy="3251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marL="216000" indent="-216000">
              <a:lnSpc>
                <a:spcPct val="130000"/>
              </a:lnSpc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BC wins by deploying the committed cap more intelligently than programs that treat the portal as a slot machine — and it now has a GM to run it.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Allocate to the position groups where a dollar buys the most wins; build to retain, lowering annual re-acquisition cost.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Measured by wins-per-dollar and retention, not gross spend — a model a fiduciary can defend.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8C2232"/>
                </a:solidFill>
                <a:latin typeface="Helvetica Neue"/>
              </a:rPr>
              <a:t>MARKET, FACILITIES, AND THE LEVER INSIDE ACC ECONOMICS</a:t>
            </a:r>
          </a:p>
        </p:txBody>
      </p:sp>
      <p:sp>
        <p:nvSpPr>
          <p:cNvPr id="113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8C2232"/>
                </a:solidFill>
                <a:latin typeface="Georgia"/>
              </a:rPr>
              <a:t>Earn the demand that already exists — and pull the one lever the conference now offers</a:t>
            </a:r>
          </a:p>
        </p:txBody>
      </p:sp>
      <p:sp>
        <p:nvSpPr>
          <p:cNvPr id="114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115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6E6E6E"/>
                </a:solidFill>
                <a:latin typeface="Helvetica Neue"/>
              </a:rPr>
              <a:t>THE CHAMPIONSHIP WINDOW  ·  A FIDUCIARY CASE FOR BOSTON COLLEGE FOOTBALL  ·  CONFIDENTIAL — FOR THE BOARD OF TRUSTEES</a:t>
            </a:r>
          </a:p>
        </p:txBody>
      </p:sp>
      <p:sp>
        <p:nvSpPr>
          <p:cNvPr id="116" name="left-head"/>
          <p:cNvSpPr txBox="1"/>
          <p:nvPr/>
        </p:nvSpPr>
        <p:spPr>
          <a:xfrm>
            <a:off x="838200" y="2438400"/>
            <a:ext cx="50292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0000"/>
              </a:lnSpc>
            </a:pPr>
            <a:r>
              <a:rPr lang="en-US" sz="1500" b="1">
                <a:solidFill>
                  <a:srgbClr val="8C2232"/>
                </a:solidFill>
                <a:latin typeface="Helvetica Neue"/>
              </a:rPr>
              <a:t>A Boston-market activation plan</a:t>
            </a:r>
          </a:p>
        </p:txBody>
      </p:sp>
      <p:sp>
        <p:nvSpPr>
          <p:cNvPr id="117" name="left-body"/>
          <p:cNvSpPr txBox="1"/>
          <p:nvPr/>
        </p:nvSpPr>
        <p:spPr>
          <a:xfrm>
            <a:off x="838200" y="2819400"/>
            <a:ext cx="5029200" cy="3251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marL="216000" indent="-216000">
              <a:lnSpc>
                <a:spcPct val="130000"/>
              </a:lnSpc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An honest truth: a dense pro-sports market does not hand a college program attention. But the base is real — BC fills the building to the low-90s percent even at 2–10.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Win first, market second. Own the dates already ours (Notre Dame, ranked opponents). Build BC as New England's Power-4, degree-serious program.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Sustained attention is a return on winning, not a substitute for it.</a:t>
            </a:r>
          </a:p>
        </p:txBody>
      </p:sp>
      <p:sp>
        <p:nvSpPr>
          <p:cNvPr id="118" name="right-head"/>
          <p:cNvSpPr txBox="1"/>
          <p:nvPr/>
        </p:nvSpPr>
        <p:spPr>
          <a:xfrm>
            <a:off x="6324600" y="2438400"/>
            <a:ext cx="50292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0000"/>
              </a:lnSpc>
            </a:pPr>
            <a:r>
              <a:rPr lang="en-US" sz="1500" b="1">
                <a:solidFill>
                  <a:srgbClr val="8C2232"/>
                </a:solidFill>
                <a:latin typeface="Helvetica Neue"/>
              </a:rPr>
              <a:t>Facilities and the ACC lever</a:t>
            </a:r>
          </a:p>
        </p:txBody>
      </p:sp>
      <p:sp>
        <p:nvSpPr>
          <p:cNvPr id="119" name="right-body"/>
          <p:cNvSpPr txBox="1"/>
          <p:nvPr/>
        </p:nvSpPr>
        <p:spPr>
          <a:xfrm>
            <a:off x="6324600" y="2819400"/>
            <a:ext cx="5029200" cy="3251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marL="216000" indent="-216000">
              <a:lnSpc>
                <a:spcPct val="130000"/>
              </a:lnSpc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Facilities sequenced by return: revenue-generating premium seating first where it pencils, then player-facing spaces — each tranche its own decision gate.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The ACC now distributes 60% of the unequal share by a 5-year viewership formula, football = 75% of it. Winning and being watched directly increases BC's cut.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A CFP berth is expected to be worth ~$12–13M per school for ACC programs — a projection, not a settled figure.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22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number"/>
          <p:cNvSpPr txBox="1"/>
          <p:nvPr/>
        </p:nvSpPr>
        <p:spPr>
          <a:xfrm>
            <a:off x="838200" y="1651000"/>
            <a:ext cx="10515600" cy="1524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1000" b="1">
                <a:solidFill>
                  <a:srgbClr val="9C7A3C">
                    <a:alpha val="85000"/>
                  </a:srgbClr>
                </a:solidFill>
                <a:latin typeface="Georgia"/>
              </a:rPr>
              <a:t>05</a:t>
            </a:r>
          </a:p>
        </p:txBody>
      </p:sp>
      <p:sp>
        <p:nvSpPr>
          <p:cNvPr id="121" name="rule"/>
          <p:cNvSpPr/>
          <p:nvPr/>
        </p:nvSpPr>
        <p:spPr>
          <a:xfrm>
            <a:off x="838200" y="3708400"/>
            <a:ext cx="812800" cy="4445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122" name="title"/>
          <p:cNvSpPr txBox="1"/>
          <p:nvPr/>
        </p:nvSpPr>
        <p:spPr>
          <a:xfrm>
            <a:off x="838200" y="4013200"/>
            <a:ext cx="8991600" cy="1219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800">
                <a:solidFill>
                  <a:srgbClr val="F4ECD8"/>
                </a:solidFill>
                <a:latin typeface="Georgia"/>
              </a:rPr>
              <a:t>Cost, return, and the risk frame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8C2232"/>
                </a:solidFill>
                <a:latin typeface="Helvetica Neue"/>
              </a:rPr>
              <a:t>COST — DECOMPOSED INTO ITS REAL PARTS</a:t>
            </a:r>
          </a:p>
        </p:txBody>
      </p:sp>
      <p:sp>
        <p:nvSpPr>
          <p:cNvPr id="124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8C2232"/>
                </a:solidFill>
                <a:latin typeface="Georgia"/>
              </a:rPr>
              <a:t>The capital figure, built from the strategy</a:t>
            </a:r>
          </a:p>
        </p:txBody>
      </p:sp>
      <p:sp>
        <p:nvSpPr>
          <p:cNvPr id="125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126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6E6E6E"/>
                </a:solidFill>
                <a:latin typeface="Helvetica Neue"/>
              </a:rPr>
              <a:t>THE CHAMPIONSHIP WINDOW  ·  A FIDUCIARY CASE FOR BOSTON COLLEGE FOOTBALL  ·  CONFIDENTIAL — FOR THE BOARD OF TRUSTEES</a:t>
            </a:r>
          </a:p>
        </p:txBody>
      </p:sp>
      <p:sp>
        <p:nvSpPr>
          <p:cNvPr id="127" name="lead"/>
          <p:cNvSpPr txBox="1"/>
          <p:nvPr/>
        </p:nvSpPr>
        <p:spPr>
          <a:xfrm>
            <a:off x="838200" y="2387600"/>
            <a:ext cx="9144000" cy="7239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30000"/>
              </a:lnSpc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The revenue-share line is the commitment already made, modeled forward — not the incremental ask. The Board sees, and can defend line by line, exactly what each dollar competes for. A round number cannot be defended to a donor or an auditor; this decomposition can.</a:t>
            </a:r>
          </a:p>
        </p:txBody>
      </p:sp>
      <p:graphicFrame>
        <p:nvGraphicFramePr>
          <p:cNvPr id="128" name="table"/>
          <p:cNvGraphicFramePr>
            <a:graphicFrameLocks noGrp="1"/>
          </p:cNvGraphicFramePr>
          <p:nvPr/>
        </p:nvGraphicFramePr>
        <p:xfrm>
          <a:off x="838200" y="3289300"/>
          <a:ext cx="10515600" cy="2921000"/>
        </p:xfrm>
        <a:graphic>
          <a:graphicData uri="http://schemas.openxmlformats.org/drawingml/2006/table">
            <a:tbl>
              <a:tblPr firstRow="1" bandRow="0"/>
              <a:tblGrid>
                <a:gridCol w="3803515"/>
                <a:gridCol w="2237362"/>
                <a:gridCol w="2237362"/>
                <a:gridCol w="2237362"/>
              </a:tblGrid>
              <a:tr h="381000">
                <a:tc>
                  <a:txBody>
                    <a:bodyPr/>
                    <a:lstStyle/>
                    <a:p>
                      <a:pPr algn="l"/>
                      <a:r>
                        <a:rPr lang="en-US" sz="1200" b="1">
                          <a:solidFill>
                            <a:srgbClr val="F4ECD8"/>
                          </a:solidFill>
                          <a:latin typeface="Helvetica Neue"/>
                        </a:rPr>
                        <a:t>Cost component</a:t>
                      </a:r>
                    </a:p>
                  </a:txBody>
                  <a:tcPr marL="91440" marR="91440" marT="45720" marB="45720" anchor="ctr">
                    <a:solidFill>
                      <a:srgbClr val="8C223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>
                          <a:solidFill>
                            <a:srgbClr val="F4ECD8"/>
                          </a:solidFill>
                          <a:latin typeface="Helvetica Neue"/>
                        </a:rPr>
                        <a:t>What it funds</a:t>
                      </a:r>
                    </a:p>
                  </a:txBody>
                  <a:tcPr marL="91440" marR="91440" marT="45720" marB="45720" anchor="ctr">
                    <a:solidFill>
                      <a:srgbClr val="8C223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>
                          <a:solidFill>
                            <a:srgbClr val="F4ECD8"/>
                          </a:solidFill>
                          <a:latin typeface="Helvetica Neue"/>
                        </a:rPr>
                        <a:t>Status</a:t>
                      </a:r>
                    </a:p>
                  </a:txBody>
                  <a:tcPr marL="91440" marR="91440" marT="45720" marB="45720" anchor="ctr">
                    <a:solidFill>
                      <a:srgbClr val="8C223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>
                          <a:solidFill>
                            <a:srgbClr val="F4ECD8"/>
                          </a:solidFill>
                          <a:latin typeface="Helvetica Neue"/>
                        </a:rPr>
                        <a:t>Window total</a:t>
                      </a:r>
                    </a:p>
                  </a:txBody>
                  <a:tcPr marL="91440" marR="91440" marT="45720" marB="45720" anchor="ctr">
                    <a:solidFill>
                      <a:srgbClr val="8C2232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l"/>
                      <a:r>
                        <a:rPr lang="en-US" sz="1250" b="1">
                          <a:solidFill>
                            <a:srgbClr val="1A1A1A"/>
                          </a:solidFill>
                          <a:latin typeface="Helvetica Neue"/>
                        </a:rPr>
                        <a:t>Revenue-share to football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solidFill>
                      <a:srgbClr val="9C7A3C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 b="1">
                          <a:solidFill>
                            <a:srgbClr val="1A1A1A"/>
                          </a:solidFill>
                          <a:latin typeface="Helvetica Neue"/>
                        </a:rPr>
                        <a:t>Football share of the ~$20.5M→~$33M cap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solidFill>
                      <a:srgbClr val="9C7A3C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 b="1">
                          <a:solidFill>
                            <a:srgbClr val="1A1A1A"/>
                          </a:solidFill>
                          <a:latin typeface="Helvetica Neue"/>
                        </a:rPr>
                        <a:t>Already committed (Dec 2025)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solidFill>
                      <a:srgbClr val="9C7A3C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 b="1">
                          <a:solidFill>
                            <a:srgbClr val="1A1A1A"/>
                          </a:solidFill>
                          <a:latin typeface="Helvetica Neue"/>
                        </a:rPr>
                        <a:t>~$102M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solidFill>
                      <a:srgbClr val="9C7A3C">
                        <a:alpha val="22000"/>
                      </a:srgbClr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l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NIL floor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A funded collective beside the cap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Incremental — donor-anchored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~$60M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l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Facilities capital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Next tranche, sequenced by return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Incremental — one-time, phased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~$90M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l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Coaching &amp; staff tier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A Playoff-caliber staff tier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Incremental — recurring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~$26M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l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Facilities financing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Debt service on facilities capital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Incremental — recurring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~$17M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8C2232"/>
                </a:solidFill>
                <a:latin typeface="Helvetica Neue"/>
              </a:rPr>
              <a:t>GROSS TO NET — THE WINDOW PARTIALLY SELF-FUNDS</a:t>
            </a:r>
          </a:p>
        </p:txBody>
      </p:sp>
      <p:sp>
        <p:nvSpPr>
          <p:cNvPr id="130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8C2232"/>
                </a:solidFill>
                <a:latin typeface="Georgia"/>
              </a:rPr>
              <a:t>Built up from its components, offset by the match and ACC upside, to a net ask</a:t>
            </a:r>
          </a:p>
        </p:txBody>
      </p:sp>
      <p:sp>
        <p:nvSpPr>
          <p:cNvPr id="131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132" name="footnote"/>
          <p:cNvSpPr txBox="1"/>
          <p:nvPr/>
        </p:nvSpPr>
        <p:spPr>
          <a:xfrm>
            <a:off x="838200" y="6172200"/>
            <a:ext cx="10515600" cy="2794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950" i="1">
                <a:solidFill>
                  <a:srgbClr val="6E6E6E"/>
                </a:solidFill>
                <a:latin typeface="Helvetica Neue"/>
              </a:rPr>
              <a:t>Figures rounded to the nearest $M; components may not sum exactly. Gross ~$295M; offsets ~$87–88M (the $50M match, football-attributable; ACC viewership/success uplift; CFP-berth value, probability-weighted; premium-seating yield). Net base case ~$207M. The enrollment halo is deliberately excluded from offsets. Source: money frame, built from the verified data spine.</a:t>
            </a:r>
          </a:p>
        </p:txBody>
      </p:sp>
      <p:sp>
        <p:nvSpPr>
          <p:cNvPr id="133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6E6E6E"/>
                </a:solidFill>
                <a:latin typeface="Helvetica Neue"/>
              </a:rPr>
              <a:t>THE CHAMPIONSHIP WINDOW  ·  A FIDUCIARY CASE FOR BOSTON COLLEGE FOOTBALL  ·  CONFIDENTIAL — FOR THE BOARD OF TRUSTEES</a:t>
            </a:r>
          </a:p>
        </p:txBody>
      </p:sp>
      <p:pic>
        <p:nvPicPr>
          <p:cNvPr id="134" name="chart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838200" y="2336800"/>
            <a:ext cx="10515600" cy="3733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8C2232"/>
                </a:solidFill>
                <a:latin typeface="Helvetica Neue"/>
              </a:rPr>
              <a:t>RETURN — WRITTEN HONESTLY, EACH LINE WITH ITS MAGNITUDE AND ITS UNCERTAINTY</a:t>
            </a:r>
          </a:p>
        </p:txBody>
      </p:sp>
      <p:sp>
        <p:nvSpPr>
          <p:cNvPr id="136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8C2232"/>
                </a:solidFill>
                <a:latin typeface="Georgia"/>
              </a:rPr>
              <a:t>The returns, stated without overselling</a:t>
            </a:r>
          </a:p>
        </p:txBody>
      </p:sp>
      <p:sp>
        <p:nvSpPr>
          <p:cNvPr id="137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138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6E6E6E"/>
                </a:solidFill>
                <a:latin typeface="Helvetica Neue"/>
              </a:rPr>
              <a:t>THE CHAMPIONSHIP WINDOW  ·  A FIDUCIARY CASE FOR BOSTON COLLEGE FOOTBALL  ·  CONFIDENTIAL — FOR THE BOARD OF TRUSTEES</a:t>
            </a:r>
          </a:p>
        </p:txBody>
      </p:sp>
      <p:sp>
        <p:nvSpPr>
          <p:cNvPr id="139" name="left-head"/>
          <p:cNvSpPr txBox="1"/>
          <p:nvPr/>
        </p:nvSpPr>
        <p:spPr>
          <a:xfrm>
            <a:off x="838200" y="2438400"/>
            <a:ext cx="50292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0000"/>
              </a:lnSpc>
            </a:pPr>
            <a:r>
              <a:rPr lang="en-US" sz="1500" b="1">
                <a:solidFill>
                  <a:srgbClr val="8C2232"/>
                </a:solidFill>
                <a:latin typeface="Helvetica Neue"/>
              </a:rPr>
              <a:t>Direct and defensible</a:t>
            </a:r>
          </a:p>
        </p:txBody>
      </p:sp>
      <p:sp>
        <p:nvSpPr>
          <p:cNvPr id="140" name="left-body"/>
          <p:cNvSpPr txBox="1"/>
          <p:nvPr/>
        </p:nvSpPr>
        <p:spPr>
          <a:xfrm>
            <a:off x="838200" y="2819400"/>
            <a:ext cx="5029200" cy="3251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marL="216000" indent="-216000">
              <a:lnSpc>
                <a:spcPct val="130000"/>
              </a:lnSpc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Conference revenue — the most direct return. A CFP berth is expected at ~$12–13M per school (a projection); the ACC pays programs that win and get watched. Partially self-funding.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Attendance and gameday — demand is already proven at 92.3% of capacity in 2025; winning converts it into sustained sellouts and premium-seating yield. Downstream of winning, not a premise.</a:t>
            </a:r>
          </a:p>
        </p:txBody>
      </p:sp>
      <p:sp>
        <p:nvSpPr>
          <p:cNvPr id="141" name="right-head"/>
          <p:cNvSpPr txBox="1"/>
          <p:nvPr/>
        </p:nvSpPr>
        <p:spPr>
          <a:xfrm>
            <a:off x="6324600" y="2438400"/>
            <a:ext cx="50292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0000"/>
              </a:lnSpc>
            </a:pPr>
            <a:r>
              <a:rPr lang="en-US" sz="1500" b="1">
                <a:solidFill>
                  <a:srgbClr val="8C2232"/>
                </a:solidFill>
                <a:latin typeface="Helvetica Neue"/>
              </a:rPr>
              <a:t>Secondary, and hedged hard</a:t>
            </a:r>
          </a:p>
        </p:txBody>
      </p:sp>
      <p:sp>
        <p:nvSpPr>
          <p:cNvPr id="142" name="right-body"/>
          <p:cNvSpPr txBox="1"/>
          <p:nvPr/>
        </p:nvSpPr>
        <p:spPr>
          <a:xfrm>
            <a:off x="6324600" y="2819400"/>
            <a:ext cx="5029200" cy="3251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marL="216000" indent="-216000">
              <a:lnSpc>
                <a:spcPct val="130000"/>
              </a:lnSpc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Enrollment halo — never shown as a dollar offset. The peer-reviewed figure is 17.7% for a sustained 4-to-10-win rise, concentrated in lower-SAT applicants and decaying; the 1984 ~30% surge is disputed by BC's own admissions director; BC already admits at ~13%. The money frame does not lean on it.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Donor energy — a credible window re-engages a base a 2–10 program cannot energize; the $50M match is the live vehicle. Real but non-guaranteed.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8C2232"/>
                </a:solidFill>
                <a:latin typeface="Helvetica Neue"/>
              </a:rPr>
              <a:t>THE RISK FRAME  ·  §5.3 — WHAT DISTINGUISHES A FIDUCIARY CASE FROM A PITCH</a:t>
            </a:r>
          </a:p>
        </p:txBody>
      </p:sp>
      <p:sp>
        <p:nvSpPr>
          <p:cNvPr id="144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8C2232"/>
                </a:solidFill>
                <a:latin typeface="Georgia"/>
              </a:rPr>
              <a:t>The downside of acting poorly, and the different cost of under-governing a commitment already made</a:t>
            </a:r>
          </a:p>
        </p:txBody>
      </p:sp>
      <p:sp>
        <p:nvSpPr>
          <p:cNvPr id="145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146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6E6E6E"/>
                </a:solidFill>
                <a:latin typeface="Helvetica Neue"/>
              </a:rPr>
              <a:t>THE CHAMPIONSHIP WINDOW  ·  A FIDUCIARY CASE FOR BOSTON COLLEGE FOOTBALL  ·  CONFIDENTIAL — FOR THE BOARD OF TRUSTEES</a:t>
            </a:r>
          </a:p>
        </p:txBody>
      </p:sp>
      <p:sp>
        <p:nvSpPr>
          <p:cNvPr id="147" name="left-head"/>
          <p:cNvSpPr txBox="1"/>
          <p:nvPr/>
        </p:nvSpPr>
        <p:spPr>
          <a:xfrm>
            <a:off x="838200" y="2438400"/>
            <a:ext cx="50292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0000"/>
              </a:lnSpc>
            </a:pPr>
            <a:r>
              <a:rPr lang="en-US" sz="1500" b="1">
                <a:solidFill>
                  <a:srgbClr val="8C2232"/>
                </a:solidFill>
                <a:latin typeface="Helvetica Neue"/>
              </a:rPr>
              <a:t>The cost of falling short after investing</a:t>
            </a:r>
          </a:p>
        </p:txBody>
      </p:sp>
      <p:sp>
        <p:nvSpPr>
          <p:cNvPr id="148" name="left-body"/>
          <p:cNvSpPr txBox="1"/>
          <p:nvPr/>
        </p:nvSpPr>
        <p:spPr>
          <a:xfrm>
            <a:off x="838200" y="2819400"/>
            <a:ext cx="5029200" cy="3251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marL="216000" indent="-216000">
              <a:lnSpc>
                <a:spcPct val="130000"/>
              </a:lnSpc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If BC deploys the incremental capital and still finishes mid-table, the exposure is the recurring spend with a smaller return than modeled.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The phasing is the specific mitigation: each phase must clear a milestone before the next unlocks.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The Board is never asked to commit the whole incremental figure on faith — the downside is capped at the committed phase.</a:t>
            </a:r>
          </a:p>
        </p:txBody>
      </p:sp>
      <p:sp>
        <p:nvSpPr>
          <p:cNvPr id="149" name="right-head"/>
          <p:cNvSpPr txBox="1"/>
          <p:nvPr/>
        </p:nvSpPr>
        <p:spPr>
          <a:xfrm>
            <a:off x="6324600" y="2438400"/>
            <a:ext cx="50292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0000"/>
              </a:lnSpc>
            </a:pPr>
            <a:r>
              <a:rPr lang="en-US" sz="1500" b="1">
                <a:solidFill>
                  <a:srgbClr val="8C2232"/>
                </a:solidFill>
                <a:latin typeface="Helvetica Neue"/>
              </a:rPr>
              <a:t>The cost of NOT governing it well</a:t>
            </a:r>
          </a:p>
        </p:txBody>
      </p:sp>
      <p:sp>
        <p:nvSpPr>
          <p:cNvPr id="150" name="right-body"/>
          <p:cNvSpPr txBox="1"/>
          <p:nvPr/>
        </p:nvSpPr>
        <p:spPr>
          <a:xfrm>
            <a:off x="6324600" y="2819400"/>
            <a:ext cx="5029200" cy="3251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marL="216000" indent="-216000">
              <a:lnSpc>
                <a:spcPct val="130000"/>
              </a:lnSpc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This cost is not zero. The institution has already decided to spend at the cap; spending at the cap with no strategy, milestones, or gates is the worst of both worlds — full exposure, no governance.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The committed spend compounds unconverted; BC leaves ACC viewership and success money on the table; sustained attendance and donor energy erode.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9C7A3C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1A1A1A"/>
                </a:solidFill>
                <a:latin typeface="Helvetica Neue"/>
              </a:rPr>
              <a:t>When the conference map is redrawn late this decade, a winning, watched program has leverage. A 2–10 program is a passenger.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rule"/>
          <p:cNvSpPr/>
          <p:nvPr/>
        </p:nvSpPr>
        <p:spPr>
          <a:xfrm>
            <a:off x="5689600" y="1676400"/>
            <a:ext cx="812800" cy="4445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152" name="quote"/>
          <p:cNvSpPr txBox="1"/>
          <p:nvPr/>
        </p:nvSpPr>
        <p:spPr>
          <a:xfrm>
            <a:off x="1524000" y="2235200"/>
            <a:ext cx="9144000" cy="2540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algn="ctr">
              <a:lnSpc>
                <a:spcPct val="130000"/>
              </a:lnSpc>
            </a:pPr>
            <a:r>
              <a:rPr lang="en-US" sz="2300" i="1">
                <a:solidFill>
                  <a:srgbClr val="8C2232"/>
                </a:solidFill>
                <a:latin typeface="Georgia"/>
              </a:rPr>
              <a:t>“This is not a choice between spending and saving — the institution already chose to spend. It is a choice between a bounded, phased, milestone-gated strategy that makes a committed investment win, and an un-governed cap-level spend whose costs arrive on their own schedule, compounding, with no gate to stop them.”</a:t>
            </a:r>
          </a:p>
        </p:txBody>
      </p:sp>
      <p:sp>
        <p:nvSpPr>
          <p:cNvPr id="153" name="attribution"/>
          <p:cNvSpPr txBox="1"/>
          <p:nvPr/>
        </p:nvSpPr>
        <p:spPr>
          <a:xfrm>
            <a:off x="1524000" y="5029200"/>
            <a:ext cx="9144000" cy="304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algn="ctr"/>
            <a:r>
              <a:rPr lang="en-US" sz="1150" spc="140">
                <a:solidFill>
                  <a:srgbClr val="6E6E6E"/>
                </a:solidFill>
                <a:latin typeface="Helvetica Neue"/>
              </a:rPr>
              <a:t>THE HONEST FRAMING FOR THE VOTE</a:t>
            </a:r>
          </a:p>
        </p:txBody>
      </p:sp>
      <p:sp>
        <p:nvSpPr>
          <p:cNvPr id="154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6E6E6E"/>
                </a:solidFill>
                <a:latin typeface="Helvetica Neue"/>
              </a:rPr>
              <a:t>THE CHAMPIONSHIP WINDOW  ·  A FIDUCIARY CASE FOR BOSTON COLLEGE FOOTBALL  ·  CONFIDENTIAL — FOR THE BOARD OF TRUSTEES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22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umber"/>
          <p:cNvSpPr txBox="1"/>
          <p:nvPr/>
        </p:nvSpPr>
        <p:spPr>
          <a:xfrm>
            <a:off x="838200" y="1651000"/>
            <a:ext cx="10515600" cy="1524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1000" b="1">
                <a:solidFill>
                  <a:srgbClr val="9C7A3C">
                    <a:alpha val="85000"/>
                  </a:srgbClr>
                </a:solidFill>
                <a:latin typeface="Georgia"/>
              </a:rPr>
              <a:t>06</a:t>
            </a:r>
          </a:p>
        </p:txBody>
      </p:sp>
      <p:sp>
        <p:nvSpPr>
          <p:cNvPr id="156" name="rule"/>
          <p:cNvSpPr/>
          <p:nvPr/>
        </p:nvSpPr>
        <p:spPr>
          <a:xfrm>
            <a:off x="838200" y="3708400"/>
            <a:ext cx="812800" cy="4445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157" name="title"/>
          <p:cNvSpPr txBox="1"/>
          <p:nvPr/>
        </p:nvSpPr>
        <p:spPr>
          <a:xfrm>
            <a:off x="838200" y="4013200"/>
            <a:ext cx="8991600" cy="1219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800">
                <a:solidFill>
                  <a:srgbClr val="F4ECD8"/>
                </a:solidFill>
                <a:latin typeface="Georgia"/>
              </a:rPr>
              <a:t>A clean, phased, votable recommendation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8C2232"/>
                </a:solidFill>
                <a:latin typeface="Helvetica Neue"/>
              </a:rPr>
              <a:t>THE PHASED STRUCTURE — THE BOARD COMMITS PHASE BY PHASE</a:t>
            </a:r>
          </a:p>
        </p:txBody>
      </p:sp>
      <p:sp>
        <p:nvSpPr>
          <p:cNvPr id="159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8C2232"/>
                </a:solidFill>
                <a:latin typeface="Georgia"/>
              </a:rPr>
              <a:t>No phase is funded on the promise of the last</a:t>
            </a:r>
          </a:p>
        </p:txBody>
      </p:sp>
      <p:sp>
        <p:nvSpPr>
          <p:cNvPr id="160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161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6E6E6E"/>
                </a:solidFill>
                <a:latin typeface="Helvetica Neue"/>
              </a:rPr>
              <a:t>THE CHAMPIONSHIP WINDOW  ·  A FIDUCIARY CASE FOR BOSTON COLLEGE FOOTBALL  ·  CONFIDENTIAL — FOR THE BOARD OF TRUSTEES</a:t>
            </a:r>
          </a:p>
        </p:txBody>
      </p:sp>
      <p:sp>
        <p:nvSpPr>
          <p:cNvPr id="162" name="lead"/>
          <p:cNvSpPr txBox="1"/>
          <p:nvPr/>
        </p:nvSpPr>
        <p:spPr>
          <a:xfrm>
            <a:off x="838200" y="2387600"/>
            <a:ext cx="9144000" cy="6477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30000"/>
              </a:lnSpc>
            </a:pPr>
            <a:r>
              <a:rPr lang="en-US" sz="1200">
                <a:solidFill>
                  <a:srgbClr val="1A1A1A"/>
                </a:solidFill>
                <a:latin typeface="Helvetica Neue"/>
              </a:rPr>
              <a:t>The net ask falls in Phase 3: facilities capital is front-loaded, while the offsets — ACC viewership climb, premium-seating yield, CFP-berth value — mature in the back half. The program becomes progressively more self-funding exactly as the ambition peaks. Base case: NIL at the recommended ~$9M/yr; honest window range net ~$190M–$230M.</a:t>
            </a:r>
          </a:p>
        </p:txBody>
      </p:sp>
      <p:graphicFrame>
        <p:nvGraphicFramePr>
          <p:cNvPr id="163" name="table"/>
          <p:cNvGraphicFramePr>
            <a:graphicFrameLocks noGrp="1"/>
          </p:cNvGraphicFramePr>
          <p:nvPr/>
        </p:nvGraphicFramePr>
        <p:xfrm>
          <a:off x="838200" y="3213100"/>
          <a:ext cx="10515600" cy="2413000"/>
        </p:xfrm>
        <a:graphic>
          <a:graphicData uri="http://schemas.openxmlformats.org/drawingml/2006/table">
            <a:tbl>
              <a:tblPr firstRow="1" bandRow="0"/>
              <a:tblGrid>
                <a:gridCol w="2668137"/>
                <a:gridCol w="1569493"/>
                <a:gridCol w="1569493"/>
                <a:gridCol w="1569493"/>
                <a:gridCol w="1569493"/>
                <a:gridCol w="1569493"/>
              </a:tblGrid>
              <a:tr h="381000">
                <a:tc>
                  <a:txBody>
                    <a:bodyPr/>
                    <a:lstStyle/>
                    <a:p>
                      <a:pPr algn="l"/>
                      <a:r>
                        <a:rPr lang="en-US" sz="1200" b="1">
                          <a:solidFill>
                            <a:srgbClr val="F4ECD8"/>
                          </a:solidFill>
                          <a:latin typeface="Helvetica Neue"/>
                        </a:rPr>
                        <a:t>Phase</a:t>
                      </a:r>
                    </a:p>
                  </a:txBody>
                  <a:tcPr marL="91440" marR="91440" marT="45720" marB="45720" anchor="ctr">
                    <a:solidFill>
                      <a:srgbClr val="8C223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>
                          <a:solidFill>
                            <a:srgbClr val="F4ECD8"/>
                          </a:solidFill>
                          <a:latin typeface="Helvetica Neue"/>
                        </a:rPr>
                        <a:t>Seasons</a:t>
                      </a:r>
                    </a:p>
                  </a:txBody>
                  <a:tcPr marL="91440" marR="91440" marT="45720" marB="45720" anchor="ctr">
                    <a:solidFill>
                      <a:srgbClr val="8C223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>
                          <a:solidFill>
                            <a:srgbClr val="F4ECD8"/>
                          </a:solidFill>
                          <a:latin typeface="Helvetica Neue"/>
                        </a:rPr>
                        <a:t>Gross</a:t>
                      </a:r>
                    </a:p>
                  </a:txBody>
                  <a:tcPr marL="91440" marR="91440" marT="45720" marB="45720" anchor="ctr">
                    <a:solidFill>
                      <a:srgbClr val="8C223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>
                          <a:solidFill>
                            <a:srgbClr val="F4ECD8"/>
                          </a:solidFill>
                          <a:latin typeface="Helvetica Neue"/>
                        </a:rPr>
                        <a:t>Offsets</a:t>
                      </a:r>
                    </a:p>
                  </a:txBody>
                  <a:tcPr marL="91440" marR="91440" marT="45720" marB="45720" anchor="ctr">
                    <a:solidFill>
                      <a:srgbClr val="8C223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>
                          <a:solidFill>
                            <a:srgbClr val="F4ECD8"/>
                          </a:solidFill>
                          <a:latin typeface="Helvetica Neue"/>
                        </a:rPr>
                        <a:t>Net ask</a:t>
                      </a:r>
                    </a:p>
                  </a:txBody>
                  <a:tcPr marL="91440" marR="91440" marT="45720" marB="45720" anchor="ctr">
                    <a:solidFill>
                      <a:srgbClr val="8C223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>
                          <a:solidFill>
                            <a:srgbClr val="F4ECD8"/>
                          </a:solidFill>
                          <a:latin typeface="Helvetica Neue"/>
                        </a:rPr>
                        <a:t>Gate to next phase</a:t>
                      </a:r>
                    </a:p>
                  </a:txBody>
                  <a:tcPr marL="91440" marR="91440" marT="45720" marB="45720" anchor="ctr">
                    <a:solidFill>
                      <a:srgbClr val="8C223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l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1 — Build floor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FY26–28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~$95M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~$17M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~$78M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Bowl-eligible; retention; attendance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l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2 — Contend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FY28–30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~$124M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~$27M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~$97M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Upper-half ACC; viewership climb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l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3 — Compete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FY30–32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~$76M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~$43M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~$33M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1A1A1A"/>
                          </a:solidFill>
                          <a:latin typeface="Helvetica Neue"/>
                        </a:rPr>
                        <a:t>ACC title + CFP berth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/>
                      <a:r>
                        <a:rPr lang="en-US" sz="1250" b="1">
                          <a:solidFill>
                            <a:srgbClr val="1A1A1A"/>
                          </a:solidFill>
                          <a:latin typeface="Helvetica Neue"/>
                        </a:rPr>
                        <a:t>Window total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solidFill>
                      <a:srgbClr val="9C7A3C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 b="1">
                          <a:solidFill>
                            <a:srgbClr val="1A1A1A"/>
                          </a:solidFill>
                          <a:latin typeface="Helvetica Neue"/>
                        </a:rPr>
                        <a:t>6 seasons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solidFill>
                      <a:srgbClr val="9C7A3C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 b="1">
                          <a:solidFill>
                            <a:srgbClr val="1A1A1A"/>
                          </a:solidFill>
                          <a:latin typeface="Helvetica Neue"/>
                        </a:rPr>
                        <a:t>~$295M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solidFill>
                      <a:srgbClr val="9C7A3C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 b="1">
                          <a:solidFill>
                            <a:srgbClr val="1A1A1A"/>
                          </a:solidFill>
                          <a:latin typeface="Helvetica Neue"/>
                        </a:rPr>
                        <a:t>~$87M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solidFill>
                      <a:srgbClr val="9C7A3C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 b="1">
                          <a:solidFill>
                            <a:srgbClr val="1A1A1A"/>
                          </a:solidFill>
                          <a:latin typeface="Helvetica Neue"/>
                        </a:rPr>
                        <a:t>~$207M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solidFill>
                      <a:srgbClr val="9C7A3C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 b="1">
                          <a:solidFill>
                            <a:srgbClr val="1A1A1A"/>
                          </a:solidFill>
                          <a:latin typeface="Helvetica Neue"/>
                        </a:rPr>
                        <a:t>—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6E6E6E">
                          <a:alpha val="35000"/>
                        </a:srgbClr>
                      </a:solidFill>
                    </a:lnB>
                    <a:solidFill>
                      <a:srgbClr val="9C7A3C">
                        <a:alpha val="22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8C2232"/>
                </a:solidFill>
                <a:latin typeface="Helvetica Neue"/>
              </a:rPr>
              <a:t>THE SHAPE THE BOARD WANTS TO SEE</a:t>
            </a:r>
          </a:p>
        </p:txBody>
      </p:sp>
      <p:sp>
        <p:nvSpPr>
          <p:cNvPr id="165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8C2232"/>
                </a:solidFill>
                <a:latin typeface="Georgia"/>
              </a:rPr>
              <a:t>Net ask by phase — the commitment falls as offsets mature</a:t>
            </a:r>
          </a:p>
        </p:txBody>
      </p:sp>
      <p:sp>
        <p:nvSpPr>
          <p:cNvPr id="166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167" name="footnote"/>
          <p:cNvSpPr txBox="1"/>
          <p:nvPr/>
        </p:nvSpPr>
        <p:spPr>
          <a:xfrm>
            <a:off x="838200" y="6172200"/>
            <a:ext cx="10515600" cy="2794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950" i="1">
                <a:solidFill>
                  <a:srgbClr val="6E6E6E"/>
                </a:solidFill>
                <a:latin typeface="Helvetica Neue"/>
              </a:rPr>
              <a:t>Net ask by phase ($M), after the $50M match and ACC distribution upside. The net falls in Phase 3 as facilities capital (front-loaded) gives way to maturing offsets. Base case; honest window range net ~$190M–$230M. Source: money frame, built from the verified data spine.</a:t>
            </a:r>
          </a:p>
        </p:txBody>
      </p:sp>
      <p:sp>
        <p:nvSpPr>
          <p:cNvPr id="168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6E6E6E"/>
                </a:solidFill>
                <a:latin typeface="Helvetica Neue"/>
              </a:rPr>
              <a:t>THE CHAMPIONSHIP WINDOW  ·  A FIDUCIARY CASE FOR BOSTON COLLEGE FOOTBALL  ·  CONFIDENTIAL — FOR THE BOARD OF TRUSTEES</a:t>
            </a:r>
          </a:p>
        </p:txBody>
      </p:sp>
      <p:pic>
        <p:nvPicPr>
          <p:cNvPr id="169" name="chart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838200" y="2336800"/>
            <a:ext cx="10515600" cy="3733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22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itle"/>
          <p:cNvSpPr txBox="1"/>
          <p:nvPr/>
        </p:nvSpPr>
        <p:spPr>
          <a:xfrm>
            <a:off x="838200" y="1524000"/>
            <a:ext cx="10515600" cy="1117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algn="ctr">
              <a:lnSpc>
                <a:spcPct val="115000"/>
              </a:lnSpc>
            </a:pPr>
            <a:r>
              <a:rPr lang="en-US" sz="3400">
                <a:solidFill>
                  <a:srgbClr val="F4ECD8"/>
                </a:solidFill>
                <a:latin typeface="Georgia"/>
              </a:rPr>
              <a:t>The decision this Board owes the program</a:t>
            </a:r>
          </a:p>
        </p:txBody>
      </p:sp>
      <p:sp>
        <p:nvSpPr>
          <p:cNvPr id="171" name="rule"/>
          <p:cNvSpPr/>
          <p:nvPr/>
        </p:nvSpPr>
        <p:spPr>
          <a:xfrm>
            <a:off x="5689600" y="2286000"/>
            <a:ext cx="812800" cy="44450"/>
          </a:xfrm>
          <a:prstGeom prst="rect">
            <a:avLst/>
          </a:prstGeom>
          <a:solidFill>
            <a:srgbClr val="9C7A3C"/>
          </a:solidFill>
        </p:spPr>
        <p:txBody>
          <a:bodyPr/>
          <a:lstStyle/>
          <a:p>
            <a:endParaRPr lang="en-US"/>
          </a:p>
        </p:txBody>
      </p:sp>
      <p:sp>
        <p:nvSpPr>
          <p:cNvPr id="172" name="line-206"/>
          <p:cNvSpPr txBox="1"/>
          <p:nvPr/>
        </p:nvSpPr>
        <p:spPr>
          <a:xfrm>
            <a:off x="838200" y="2616200"/>
            <a:ext cx="10515600" cy="304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algn="ctr"/>
            <a:r>
              <a:rPr lang="en-US" sz="1400">
                <a:solidFill>
                  <a:srgbClr val="F4ECD8">
                    <a:alpha val="82000"/>
                  </a:srgbClr>
                </a:solidFill>
                <a:latin typeface="Helvetica Neue"/>
              </a:rPr>
              <a:t>Approve a defined six-season championship window — built on the December 2025 commitment to fund at the cap.</a:t>
            </a:r>
          </a:p>
        </p:txBody>
      </p:sp>
      <p:sp>
        <p:nvSpPr>
          <p:cNvPr id="173" name="line-232"/>
          <p:cNvSpPr txBox="1"/>
          <p:nvPr/>
        </p:nvSpPr>
        <p:spPr>
          <a:xfrm>
            <a:off x="838200" y="2946400"/>
            <a:ext cx="10515600" cy="304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algn="ctr"/>
            <a:r>
              <a:rPr lang="en-US" sz="1400">
                <a:solidFill>
                  <a:srgbClr val="F4ECD8">
                    <a:alpha val="82000"/>
                  </a:srgbClr>
                </a:solidFill>
                <a:latin typeface="Helvetica Neue"/>
              </a:rPr>
              <a:t>Fund it as a phased, incremental commitment of ~$190M–$230M net (~$207M base; ~$295M gross before offsets).</a:t>
            </a:r>
          </a:p>
        </p:txBody>
      </p:sp>
      <p:sp>
        <p:nvSpPr>
          <p:cNvPr id="174" name="line-258"/>
          <p:cNvSpPr txBox="1"/>
          <p:nvPr/>
        </p:nvSpPr>
        <p:spPr>
          <a:xfrm>
            <a:off x="838200" y="3276600"/>
            <a:ext cx="10515600" cy="304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algn="ctr"/>
            <a:r>
              <a:rPr lang="en-US" sz="1400">
                <a:solidFill>
                  <a:srgbClr val="F4ECD8">
                    <a:alpha val="82000"/>
                  </a:srgbClr>
                </a:solidFill>
                <a:latin typeface="Helvetica Neue"/>
              </a:rPr>
              <a:t>Commit phase by phase, each gated by a milestone — the downside capped at the committed phase.</a:t>
            </a:r>
          </a:p>
        </p:txBody>
      </p:sp>
      <p:sp>
        <p:nvSpPr>
          <p:cNvPr id="175" name="line-284"/>
          <p:cNvSpPr txBox="1"/>
          <p:nvPr/>
        </p:nvSpPr>
        <p:spPr>
          <a:xfrm>
            <a:off x="838200" y="3606800"/>
            <a:ext cx="10515600" cy="304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algn="ctr"/>
            <a:r>
              <a:rPr lang="en-US" sz="1400">
                <a:solidFill>
                  <a:srgbClr val="F4ECD8">
                    <a:alpha val="82000"/>
                  </a:srgbClr>
                </a:solidFill>
                <a:latin typeface="Helvetica Neue"/>
              </a:rPr>
              <a:t>The institution has already answered whether. This recommendation answers how.</a:t>
            </a:r>
          </a:p>
        </p:txBody>
      </p:sp>
      <p:sp>
        <p:nvSpPr>
          <p:cNvPr id="176" name="footnote"/>
          <p:cNvSpPr txBox="1"/>
          <p:nvPr/>
        </p:nvSpPr>
        <p:spPr>
          <a:xfrm>
            <a:off x="838200" y="6045200"/>
            <a:ext cx="10515600" cy="457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algn="ctr"/>
            <a:r>
              <a:rPr lang="en-US" sz="1200" i="1">
                <a:solidFill>
                  <a:srgbClr val="F4ECD8">
                    <a:alpha val="62000"/>
                  </a:srgbClr>
                </a:solidFill>
                <a:latin typeface="Helvetica Neue"/>
              </a:rPr>
              <a:t>A vote the Board can take with its eyes open. Sources: ACC; BC Athletics; the House v. NCAA settlement; credible 2026 reporting — reconciled to the verified data spine.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Deck">
  <a:themeElements>
    <a:clrScheme name="Brand">
      <a:dk1>
        <a:srgbClr val="1A1A1A"/>
      </a:dk1>
      <a:lt1>
        <a:srgbClr val="F7F4EF"/>
      </a:lt1>
      <a:dk2>
        <a:srgbClr val="8C2232"/>
      </a:dk2>
      <a:lt2>
        <a:srgbClr val="FFFFFF"/>
      </a:lt2>
      <a:accent1>
        <a:srgbClr val="9C7A3C"/>
      </a:accent1>
      <a:accent2>
        <a:srgbClr val="8C2232"/>
      </a:accent2>
      <a:accent3>
        <a:srgbClr val="6E6E6E"/>
      </a:accent3>
      <a:accent4>
        <a:srgbClr val="1A1A1A"/>
      </a:accent4>
      <a:accent5>
        <a:srgbClr val="FFFFFF"/>
      </a:accent5>
      <a:accent6>
        <a:srgbClr val="F4ECD8"/>
      </a:accent6>
      <a:hlink>
        <a:srgbClr val="9C7A3C"/>
      </a:hlink>
      <a:folHlink>
        <a:srgbClr val="6E6E6E"/>
      </a:folHlink>
    </a:clrScheme>
    <a:fontScheme name="Brand">
      <a:majorFont>
        <a:latin typeface="Georgia"/>
        <a:ea typeface=""/>
        <a:cs typeface=""/>
      </a:majorFont>
      <a:minorFont>
        <a:latin typeface="Helvetica Neue"/>
        <a:ea typeface=""/>
        <a:cs typeface=""/>
      </a:minorFont>
    </a:fontScheme>
    <a:fmtScheme name="Brand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>
  <dc:title>The Championship Window</dc:title>
  <dc:creator>Boston College Board of Trustees</dc:creator>
</cp:coreProperties>
</file>