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defRPr sz="3000">
          <a:solidFill>
            <a:srgbClr val="EAE7DA"/>
          </a:solidFill>
          <a:latin typeface="Space Grotesk"/>
        </a:defRPr>
      </a:lvl1pPr>
    </p:titleStyle>
    <p:bodyStyle>
      <a:lvl1pPr>
        <a:defRPr sz="1600">
          <a:solidFill>
            <a:srgbClr val="EAE7DA"/>
          </a:solidFill>
          <a:latin typeface="Inter"/>
        </a:defRPr>
      </a:lvl1pPr>
    </p:bodyStyle>
    <p:otherStyle>
      <a:lvl1pPr>
        <a:defRPr sz="1600">
          <a:latin typeface="Inter"/>
        </a:defRPr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3.jp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4.jp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5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6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7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ro"/>
          <p:cNvPicPr>
            <a:picLocks noChangeAspect="1"/>
          </p:cNvPicPr>
          <p:nvPr/>
        </p:nvPicPr>
        <p:blipFill>
          <a:blip r:embed="rIdImg1"/>
          <a:srcRect t="7895" b="789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crim"/>
          <p:cNvSpPr/>
          <p:nvPr/>
        </p:nvSpPr>
        <p:spPr>
          <a:xfrm>
            <a:off x="0" y="5384800"/>
            <a:ext cx="12192000" cy="1473200"/>
          </a:xfrm>
          <a:prstGeom prst="rect">
            <a:avLst/>
          </a:prstGeom>
          <a:solidFill>
            <a:srgbClr val="EAE7DA">
              <a:alpha val="82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itle"/>
          <p:cNvSpPr txBox="1"/>
          <p:nvPr/>
        </p:nvSpPr>
        <p:spPr>
          <a:xfrm>
            <a:off x="838200" y="5613400"/>
            <a:ext cx="105156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2400">
                <a:solidFill>
                  <a:srgbClr val="15160F"/>
                </a:solidFill>
                <a:latin typeface="Space Grotesk"/>
              </a:rPr>
              <a:t>DUNA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838200" y="6096000"/>
            <a:ext cx="10515600" cy="330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50">
                <a:solidFill>
                  <a:srgbClr val="15160F">
                    <a:alpha val="78000"/>
                  </a:srgbClr>
                </a:solidFill>
                <a:latin typeface="Inter"/>
              </a:rPr>
              <a:t>A desert race machine, re-engineered as software · A Baja / Dakar-class rally-raid race motorcycle · series-hybrid powertrain · full by-wire control · Confidential 2026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01</a:t>
            </a:r>
          </a:p>
        </p:txBody>
      </p:sp>
      <p:sp>
        <p:nvSpPr>
          <p:cNvPr id="7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50">
                <a:solidFill>
                  <a:srgbClr val="15160F"/>
                </a:solidFill>
                <a:latin typeface="Space Grotesk"/>
              </a:rPr>
              <a:t>The most advanced desert race machine on earth — and a new powertrain proven doing it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THESIS</a:t>
            </a:r>
          </a:p>
        </p:txBody>
      </p:sp>
      <p:sp>
        <p:nvSpPr>
          <p:cNvPr id="1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Rally-raid has never had a software-defined powertrain</a:t>
            </a:r>
          </a:p>
        </p:txBody>
      </p:sp>
      <p:sp>
        <p:nvSpPr>
          <p:cNvPr id="1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pic>
        <p:nvPicPr>
          <p:cNvPr id="13" name="figure"/>
          <p:cNvPicPr>
            <a:picLocks noChangeAspect="1"/>
          </p:cNvPicPr>
          <p:nvPr/>
        </p:nvPicPr>
        <p:blipFill>
          <a:blip r:embed="rIdImg1"/>
          <a:srcRect l="10467" r="10467"/>
          <a:stretch>
            <a:fillRect/>
          </a:stretch>
        </p:blipFill>
        <p:spPr>
          <a:xfrm>
            <a:off x="6934200" y="2336800"/>
            <a:ext cx="4419600" cy="3733800"/>
          </a:xfrm>
          <a:prstGeom prst="rect">
            <a:avLst/>
          </a:prstGeom>
        </p:spPr>
      </p:pic>
      <p:sp>
        <p:nvSpPr>
          <p:cNvPr id="14" name="copy"/>
          <p:cNvSpPr txBox="1"/>
          <p:nvPr/>
        </p:nvSpPr>
        <p:spPr>
          <a:xfrm>
            <a:off x="838200" y="2438400"/>
            <a:ext cx="5588000" cy="3733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2000"/>
              </a:lnSpc>
            </a:pPr>
            <a:r>
              <a:rPr lang="en-US" sz="1400">
                <a:solidFill>
                  <a:srgbClr val="EAE7DA"/>
                </a:solidFill>
                <a:latin typeface="Inter"/>
              </a:rPr>
              <a:t>A small engine runs at one fixed, most-efficient point as a generator only — no mechanical link to the wheel. It feeds a buffer battery and an electric motor that drives the rear wheel. The rider commands wheel torque; software commands everything else.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Instant, exact torque — slip control that clamps in a millisecond, not by fighting an engine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Range is a fuel-tank question, not a charging problem — refuels in the time it takes to pour fuel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Silent low-speed running on the buffer — a tactical stealth capability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Every component exists and is proven elsewhere. The innovation is integration, not invention.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PERFORMANCE BAR WE RESPECT</a:t>
            </a:r>
          </a:p>
        </p:txBody>
      </p:sp>
      <p:sp>
        <p:nvSpPr>
          <p:cNvPr id="16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Measured against the best 450 rally bikes on earth</a:t>
            </a:r>
          </a:p>
        </p:txBody>
      </p:sp>
      <p:sp>
        <p:nvSpPr>
          <p:cNvPr id="17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19" name="stat-card-0"/>
          <p:cNvSpPr/>
          <p:nvPr/>
        </p:nvSpPr>
        <p:spPr>
          <a:xfrm>
            <a:off x="838200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stat-bar-0"/>
          <p:cNvSpPr/>
          <p:nvPr/>
        </p:nvSpPr>
        <p:spPr>
          <a:xfrm>
            <a:off x="838200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stat-value-0"/>
          <p:cNvSpPr txBox="1"/>
          <p:nvPr/>
        </p:nvSpPr>
        <p:spPr>
          <a:xfrm>
            <a:off x="1041400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139 kg</a:t>
            </a:r>
          </a:p>
        </p:txBody>
      </p:sp>
      <p:sp>
        <p:nvSpPr>
          <p:cNvPr id="22" name="stat-label-0"/>
          <p:cNvSpPr txBox="1"/>
          <p:nvPr/>
        </p:nvSpPr>
        <p:spPr>
          <a:xfrm>
            <a:off x="1041400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KTM 450 RALLY DRY WEIGHT — THE BAR (VERIFIED, KTM.COM)</a:t>
            </a:r>
          </a:p>
        </p:txBody>
      </p:sp>
      <p:sp>
        <p:nvSpPr>
          <p:cNvPr id="23" name="stat-card-1"/>
          <p:cNvSpPr/>
          <p:nvPr/>
        </p:nvSpPr>
        <p:spPr>
          <a:xfrm>
            <a:off x="4428067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stat-bar-1"/>
          <p:cNvSpPr/>
          <p:nvPr/>
        </p:nvSpPr>
        <p:spPr>
          <a:xfrm>
            <a:off x="4428067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stat-value-1"/>
          <p:cNvSpPr txBox="1"/>
          <p:nvPr/>
        </p:nvSpPr>
        <p:spPr>
          <a:xfrm>
            <a:off x="4631267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~47 kW</a:t>
            </a:r>
          </a:p>
        </p:txBody>
      </p:sp>
      <p:sp>
        <p:nvSpPr>
          <p:cNvPr id="26" name="stat-label-1"/>
          <p:cNvSpPr txBox="1"/>
          <p:nvPr/>
        </p:nvSpPr>
        <p:spPr>
          <a:xfrm>
            <a:off x="4631267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KTM PEAK POWER — OUR ELECTRIC DRIVE EXCEEDS IT (86 KW PEAK MOTOR)</a:t>
            </a:r>
          </a:p>
        </p:txBody>
      </p:sp>
      <p:sp>
        <p:nvSpPr>
          <p:cNvPr id="27" name="stat-card-2"/>
          <p:cNvSpPr/>
          <p:nvPr/>
        </p:nvSpPr>
        <p:spPr>
          <a:xfrm>
            <a:off x="8017933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28" name="stat-bar-2"/>
          <p:cNvSpPr/>
          <p:nvPr/>
        </p:nvSpPr>
        <p:spPr>
          <a:xfrm>
            <a:off x="8017933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stat-value-2"/>
          <p:cNvSpPr txBox="1"/>
          <p:nvPr/>
        </p:nvSpPr>
        <p:spPr>
          <a:xfrm>
            <a:off x="8221133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35 L</a:t>
            </a:r>
          </a:p>
        </p:txBody>
      </p:sp>
      <p:sp>
        <p:nvSpPr>
          <p:cNvPr id="30" name="stat-label-2"/>
          <p:cNvSpPr txBox="1"/>
          <p:nvPr/>
        </p:nvSpPr>
        <p:spPr>
          <a:xfrm>
            <a:off x="8221133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REFERENCE FUEL CAPACITY — RANGE = TANK SIZE</a:t>
            </a:r>
          </a:p>
        </p:txBody>
      </p:sp>
      <p:sp>
        <p:nvSpPr>
          <p:cNvPr id="31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EAE7DA"/>
                </a:solidFill>
                <a:latin typeface="Inter"/>
              </a:rPr>
              <a:t>KTM 450 Rally Replica and Honda CRF450 Rally are the raceability reference — ~140 kg class, ~35 L fuel, hours at load in the heat, serviceable in a bivouac. Our answer is heavier by a known, quantified margin and defensible on handling, efficiency, and control.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02</a:t>
            </a:r>
          </a:p>
        </p:txBody>
      </p:sp>
      <p:sp>
        <p:nvSpPr>
          <p:cNvPr id="33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50">
                <a:solidFill>
                  <a:srgbClr val="15160F"/>
                </a:solidFill>
                <a:latin typeface="Space Grotesk"/>
              </a:rPr>
              <a:t>A category never re-invented, and a proving ground you can enter with one prototype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WHY NOW</a:t>
            </a:r>
          </a:p>
        </p:txBody>
      </p:sp>
      <p:sp>
        <p:nvSpPr>
          <p:cNvPr id="36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The software-defined powertrain moment has arrived</a:t>
            </a:r>
          </a:p>
        </p:txBody>
      </p:sp>
      <p:sp>
        <p:nvSpPr>
          <p:cNvPr id="37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38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39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The parts are finally real</a:t>
            </a:r>
          </a:p>
        </p:txBody>
      </p:sp>
      <p:sp>
        <p:nvSpPr>
          <p:cNvPr id="40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Axial-flux traction motors at 10 kg, 86 kW peak (EMRAX 208, VERIFIED)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Motorsport inverters at 6.75 kg, IP6K9K wash-rated (Cascadia CM200, VERIFIED)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High-rate 21700 cells at 231 Wh/kg (Molicel P45B, VERIFIED)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Compact rotary range-extenders that love one fixed RPM (Aixro XR50, VERIFIED)</a:t>
            </a:r>
          </a:p>
        </p:txBody>
      </p:sp>
      <p:sp>
        <p:nvSpPr>
          <p:cNvPr id="41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The door is open</a:t>
            </a:r>
          </a:p>
        </p:txBody>
      </p:sp>
      <p:sp>
        <p:nvSpPr>
          <p:cNvPr id="42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US desert racing (Baja 1000 / SCORE) — fewer rules constraints, a prototype can enter sooner: the near-term proving ground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Dakar Future / Mission 1000 — ASO's official hybrid &amp; alternative-propulsion on-ramp (VERIFIED)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FIM already runs Equivalence-of-Technologies rules for electric vs ICE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Dakar is the aspirational ceiling. SCORE/Baja is where we prove it first.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ule"/>
          <p:cNvSpPr/>
          <p:nvPr/>
        </p:nvSpPr>
        <p:spPr>
          <a:xfrm>
            <a:off x="5689600" y="1676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quote"/>
          <p:cNvSpPr txBox="1"/>
          <p:nvPr/>
        </p:nvSpPr>
        <p:spPr>
          <a:xfrm>
            <a:off x="1524000" y="2235200"/>
            <a:ext cx="9144000" cy="2540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30000"/>
              </a:lnSpc>
            </a:pPr>
            <a:r>
              <a:rPr lang="en-US" sz="2600" i="1">
                <a:solidFill>
                  <a:srgbClr val="EAE7DA"/>
                </a:solidFill>
                <a:latin typeface="Space Grotesk"/>
              </a:rPr>
              <a:t>“Series hybrid turns every hard mechanical problem — traction, torque delivery, engine efficiency, thermal — into a software problem. It is a software-defined powertrain in a category that has never had one.”</a:t>
            </a:r>
          </a:p>
        </p:txBody>
      </p:sp>
      <p:sp>
        <p:nvSpPr>
          <p:cNvPr id="45" name="attribution"/>
          <p:cNvSpPr txBox="1"/>
          <p:nvPr/>
        </p:nvSpPr>
        <p:spPr>
          <a:xfrm>
            <a:off x="1524000" y="5029200"/>
            <a:ext cx="91440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150" spc="140">
                <a:solidFill>
                  <a:srgbClr val="A3A394"/>
                </a:solidFill>
                <a:latin typeface="Inter"/>
              </a:rPr>
              <a:t>THE INVESTABLE THESIS, IN ONE LINE</a:t>
            </a:r>
          </a:p>
        </p:txBody>
      </p:sp>
      <p:sp>
        <p:nvSpPr>
          <p:cNvPr id="46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03</a:t>
            </a:r>
          </a:p>
        </p:txBody>
      </p:sp>
      <p:sp>
        <p:nvSpPr>
          <p:cNvPr id="48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15160F"/>
                </a:solidFill>
                <a:latin typeface="Space Grotesk"/>
              </a:rPr>
              <a:t>Ducati-grade design language over genuine desert race engineering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hero"/>
          <p:cNvPicPr>
            <a:picLocks noChangeAspect="1"/>
          </p:cNvPicPr>
          <p:nvPr/>
        </p:nvPicPr>
        <p:blipFill>
          <a:blip r:embed="rIdImg1"/>
          <a:srcRect t="7895" b="789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1" name="scrim"/>
          <p:cNvSpPr/>
          <p:nvPr/>
        </p:nvSpPr>
        <p:spPr>
          <a:xfrm>
            <a:off x="0" y="5384800"/>
            <a:ext cx="12192000" cy="1473200"/>
          </a:xfrm>
          <a:prstGeom prst="rect">
            <a:avLst/>
          </a:prstGeom>
          <a:solidFill>
            <a:srgbClr val="EAE7DA">
              <a:alpha val="82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52" name="title"/>
          <p:cNvSpPr txBox="1"/>
          <p:nvPr/>
        </p:nvSpPr>
        <p:spPr>
          <a:xfrm>
            <a:off x="838200" y="5613400"/>
            <a:ext cx="105156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2400">
                <a:solidFill>
                  <a:srgbClr val="15160F"/>
                </a:solidFill>
                <a:latin typeface="Space Grotesk"/>
              </a:rPr>
              <a:t>Exposed Core, stealth graphite</a:t>
            </a:r>
          </a:p>
        </p:txBody>
      </p:sp>
      <p:sp>
        <p:nvSpPr>
          <p:cNvPr id="53" name="caption"/>
          <p:cNvSpPr txBox="1"/>
          <p:nvPr/>
        </p:nvSpPr>
        <p:spPr>
          <a:xfrm>
            <a:off x="838200" y="6096000"/>
            <a:ext cx="10515600" cy="330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50">
                <a:solidFill>
                  <a:srgbClr val="15160F">
                    <a:alpha val="78000"/>
                  </a:srgbClr>
                </a:solidFill>
                <a:latin typeface="Inter"/>
              </a:rPr>
              <a:t>The canonical form — battery low and central, no gearbox bulge, no top-end engine · Baja terrain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ENERGY PATH</a:t>
            </a:r>
          </a:p>
        </p:txBody>
      </p:sp>
      <p:sp>
        <p:nvSpPr>
          <p:cNvPr id="55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No gearbox, no mechanical link to the wheel</a:t>
            </a:r>
          </a:p>
        </p:txBody>
      </p:sp>
      <p:sp>
        <p:nvSpPr>
          <p:cNvPr id="56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57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58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What the engine does</a:t>
            </a:r>
          </a:p>
        </p:txBody>
      </p:sp>
      <p:sp>
        <p:nvSpPr>
          <p:cNvPr id="59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350">
                <a:solidFill>
                  <a:srgbClr val="EAE7DA"/>
                </a:solidFill>
                <a:latin typeface="Inter"/>
              </a:rPr>
              <a:t>The APU runs at one fixed, efficient point and delivers a smooth ~12–15 kW. It never chases transients — it just holds its best-efficiency point. This is why a series hybrid is efficient in a spiky, stop-start duty cycle like rally.</a:t>
            </a:r>
          </a:p>
        </p:txBody>
      </p:sp>
      <p:sp>
        <p:nvSpPr>
          <p:cNvPr id="60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What the battery does</a:t>
            </a:r>
          </a:p>
        </p:txBody>
      </p:sp>
      <p:sp>
        <p:nvSpPr>
          <p:cNvPr id="61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350">
                <a:solidFill>
                  <a:srgbClr val="EAE7DA"/>
                </a:solidFill>
                <a:latin typeface="Inter"/>
              </a:rPr>
              <a:t>A ~2.0 kWh buffer absorbs generator surplus and supplies bursts up to ~31 kW for dune climbs and launches. It is a shock absorber between a steady genset and a spiky wheel demand — a buffer, not an EV pack.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CORE</a:t>
            </a:r>
          </a:p>
        </p:txBody>
      </p:sp>
      <p:sp>
        <p:nvSpPr>
          <p:cNvPr id="63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The whole trick lives on one DC bus</a:t>
            </a:r>
          </a:p>
        </p:txBody>
      </p:sp>
      <p:sp>
        <p:nvSpPr>
          <p:cNvPr id="64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65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pic>
        <p:nvPicPr>
          <p:cNvPr id="66" name="figure"/>
          <p:cNvPicPr>
            <a:picLocks noChangeAspect="1"/>
          </p:cNvPicPr>
          <p:nvPr/>
        </p:nvPicPr>
        <p:blipFill>
          <a:blip r:embed="rIdImg1"/>
          <a:srcRect l="10467" r="10467"/>
          <a:stretch>
            <a:fillRect/>
          </a:stretch>
        </p:blipFill>
        <p:spPr>
          <a:xfrm>
            <a:off x="6934200" y="2336800"/>
            <a:ext cx="4419600" cy="3733800"/>
          </a:xfrm>
          <a:prstGeom prst="rect">
            <a:avLst/>
          </a:prstGeom>
        </p:spPr>
      </p:pic>
      <p:sp>
        <p:nvSpPr>
          <p:cNvPr id="67" name="copy"/>
          <p:cNvSpPr txBox="1"/>
          <p:nvPr/>
        </p:nvSpPr>
        <p:spPr>
          <a:xfrm>
            <a:off x="838200" y="2438400"/>
            <a:ext cx="5588000" cy="3733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2000"/>
              </a:lnSpc>
            </a:pPr>
            <a:r>
              <a:rPr lang="en-US" sz="1400">
                <a:solidFill>
                  <a:srgbClr val="EAE7DA"/>
                </a:solidFill>
                <a:latin typeface="Inter"/>
              </a:rPr>
              <a:t>Buffer pack in the frame, axial-flux motor, twin radiators. A single fixed reduction replaces the KTM's six-speed gearbox — an electric motor's flat torque curve removes the need for gears.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EMRAX 208 traction motor — 86 kW peak / 56 kW continuous, 10 kg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Cascadia CM200 inverter — 225 kW rated, 6.75 kg, wash-proof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96s2p Molicel P45B buffer — ~2.0 kWh usable, low and central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EAE7DA"/>
                </a:solidFill>
                <a:latin typeface="Inter"/>
              </a:rPr>
              <a:t>Aixro XR50 rotary as the generator — buyable today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04</a:t>
            </a:r>
          </a:p>
        </p:txBody>
      </p:sp>
      <p:sp>
        <p:nvSpPr>
          <p:cNvPr id="69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70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50">
                <a:solidFill>
                  <a:srgbClr val="15160F"/>
                </a:solidFill>
                <a:latin typeface="Space Grotesk"/>
              </a:rPr>
              <a:t>Once torque is a software variable, control is nearly free — and it compounds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DEFENSIBLE STACK</a:t>
            </a:r>
          </a:p>
        </p:txBody>
      </p:sp>
      <p:sp>
        <p:nvSpPr>
          <p:cNvPr id="72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Mechanical problems become software problems</a:t>
            </a:r>
          </a:p>
        </p:txBody>
      </p:sp>
      <p:sp>
        <p:nvSpPr>
          <p:cNvPr id="73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74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75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Traction-by-wire</a:t>
            </a:r>
          </a:p>
        </p:txBody>
      </p:sp>
      <p:sp>
        <p:nvSpPr>
          <p:cNvPr id="76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350">
                <a:solidFill>
                  <a:srgbClr val="EAE7DA"/>
                </a:solidFill>
                <a:latin typeface="Inter"/>
              </a:rPr>
              <a:t>The VCU knows commanded torque, both wheel speeds, and lean angle in real time. Slip control clamps motor torque the instant the rear outruns a target slip ratio — roughly 100× faster than fighting an engine with ignition or a butterfly. Lean-sensitive torque and per-surface launch maps are trivial once torque is a software variable.</a:t>
            </a:r>
          </a:p>
        </p:txBody>
      </p:sp>
      <p:sp>
        <p:nvSpPr>
          <p:cNvPr id="77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The compounding advantage</a:t>
            </a:r>
          </a:p>
        </p:txBody>
      </p:sp>
      <p:sp>
        <p:nvSpPr>
          <p:cNvPr id="78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The engine's thermal load is decoupled from vehicle speed — the VCU can crawl on battery to shed heat, then restart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Torque maps per surface: sand, gravel, hardpack, rider-selectable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Two-motor torque vectoring (true AWD in sand) is a clean roadmap option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Every kilometre ridden makes the maps better — the software is the asset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BY-WIRE CONTROL — PROTOTYPE-HONEST</a:t>
            </a:r>
          </a:p>
        </p:txBody>
      </p:sp>
      <p:sp>
        <p:nvSpPr>
          <p:cNvPr id="8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What is mature, and what is the real work</a:t>
            </a:r>
          </a:p>
        </p:txBody>
      </p:sp>
      <p:sp>
        <p:nvSpPr>
          <p:cNvPr id="8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82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83" name="bullets"/>
          <p:cNvSpPr txBox="1"/>
          <p:nvPr/>
        </p:nvSpPr>
        <p:spPr>
          <a:xfrm>
            <a:off x="838200" y="2438400"/>
            <a:ext cx="9144000" cy="3733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28000"/>
              </a:lnSpc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EAE7DA"/>
                </a:solidFill>
                <a:latin typeface="Inter"/>
              </a:rPr>
              <a:t>Throttle-by-wire: dual-redundant grip sensors. Shipped on every premium bike today. Low risk.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EAE7DA"/>
                </a:solidFill>
                <a:latin typeface="Inter"/>
              </a:rPr>
              <a:t>Brake: prototype runs a conventional hydraulic front (fail-safe) blended with by-wire regen on the rear — the responsible choice for a solo high-speed machine. Full dry brake-by-wire is the named production path, not the prototype spec.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EAE7DA"/>
                </a:solidFill>
                <a:latin typeface="Inter"/>
              </a:rPr>
              <a:t>VCU: the brain — torque map, slip control, generator set-point, thermal management, regen blending. This is the single biggest build-cost line, and we treat it as such.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EAE7DA"/>
                </a:solidFill>
                <a:latin typeface="Inter"/>
              </a:rPr>
              <a:t>Safety-conscious architecture designed toward functional safety — HV interlock, pyro-fuse crash disconnect, redundant channels, watchdog. We do not claim certification on a prototype.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05</a:t>
            </a:r>
          </a:p>
        </p:txBody>
      </p:sp>
      <p:sp>
        <p:nvSpPr>
          <p:cNvPr id="85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86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50">
                <a:solidFill>
                  <a:srgbClr val="15160F"/>
                </a:solidFill>
                <a:latin typeface="Space Grotesk"/>
              </a:rPr>
              <a:t>The honest numbers — because the answers survive a mechanical engineer in the room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HONEST WEIGHT VERDICT</a:t>
            </a:r>
          </a:p>
        </p:txBody>
      </p:sp>
      <p:sp>
        <p:nvSpPr>
          <p:cNvPr id="88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~+18 kg dry (~+13% vs KTM) — quantified, not hidden</a:t>
            </a:r>
          </a:p>
        </p:txBody>
      </p:sp>
      <p:sp>
        <p:nvSpPr>
          <p:cNvPr id="89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90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A3A394"/>
                </a:solidFill>
                <a:latin typeface="Inter"/>
              </a:rPr>
              <a:t>Sum of verified component masses + estimated structure. The penalty is powertrain duplication (both an APU and a full e-drive); the offset is that the heaviest item sits low and central, lowering CG.</a:t>
            </a:r>
          </a:p>
        </p:txBody>
      </p:sp>
      <p:sp>
        <p:nvSpPr>
          <p:cNvPr id="91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pic>
        <p:nvPicPr>
          <p:cNvPr id="92" name="chart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838200" y="2336800"/>
            <a:ext cx="10515600" cy="3733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STRUCTURAL ADVANTAGE</a:t>
            </a:r>
          </a:p>
        </p:txBody>
      </p:sp>
      <p:sp>
        <p:nvSpPr>
          <p:cNvPr id="94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Range scales with the tank, not the battery</a:t>
            </a:r>
          </a:p>
        </p:txBody>
      </p:sp>
      <p:sp>
        <p:nvSpPr>
          <p:cNvPr id="95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96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A3A394"/>
                </a:solidFill>
                <a:latin typeface="Inter"/>
              </a:rPr>
              <a:t>Want 500 km instead of 400? Add ~12 L (~9 kg) of fuel — not ~40 kWh of battery (~180 kg). This is the series-hybrid advantage, and it is real. Figures are engineering estimates from the master numbers (20 kW stage average, ~27% fuel-to-wheel).</a:t>
            </a:r>
          </a:p>
        </p:txBody>
      </p:sp>
      <p:sp>
        <p:nvSpPr>
          <p:cNvPr id="97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pic>
        <p:nvPicPr>
          <p:cNvPr id="98" name="chart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838200" y="2336800"/>
            <a:ext cx="10515600" cy="3733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NO PHYSICS WALL</a:t>
            </a:r>
          </a:p>
        </p:txBody>
      </p:sp>
      <p:sp>
        <p:nvSpPr>
          <p:cNvPr id="10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Every component is real, spec'd, and proven elsewhere</a:t>
            </a:r>
          </a:p>
        </p:txBody>
      </p:sp>
      <p:sp>
        <p:nvSpPr>
          <p:cNvPr id="10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02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103" name="stat-card-0"/>
          <p:cNvSpPr/>
          <p:nvPr/>
        </p:nvSpPr>
        <p:spPr>
          <a:xfrm>
            <a:off x="838200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104" name="stat-bar-0"/>
          <p:cNvSpPr/>
          <p:nvPr/>
        </p:nvSpPr>
        <p:spPr>
          <a:xfrm>
            <a:off x="838200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05" name="stat-value-0"/>
          <p:cNvSpPr txBox="1"/>
          <p:nvPr/>
        </p:nvSpPr>
        <p:spPr>
          <a:xfrm>
            <a:off x="1041400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157 kg</a:t>
            </a:r>
          </a:p>
        </p:txBody>
      </p:sp>
      <p:sp>
        <p:nvSpPr>
          <p:cNvPr id="106" name="stat-label-0"/>
          <p:cNvSpPr txBox="1"/>
          <p:nvPr/>
        </p:nvSpPr>
        <p:spPr>
          <a:xfrm>
            <a:off x="1041400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DRY MASS — RE-ADDED FROM VERIFIED COMPONENTS (EST)</a:t>
            </a:r>
          </a:p>
        </p:txBody>
      </p:sp>
      <p:sp>
        <p:nvSpPr>
          <p:cNvPr id="107" name="stat-card-1"/>
          <p:cNvSpPr/>
          <p:nvPr/>
        </p:nvSpPr>
        <p:spPr>
          <a:xfrm>
            <a:off x="4428067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108" name="stat-bar-1"/>
          <p:cNvSpPr/>
          <p:nvPr/>
        </p:nvSpPr>
        <p:spPr>
          <a:xfrm>
            <a:off x="4428067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09" name="stat-value-1"/>
          <p:cNvSpPr txBox="1"/>
          <p:nvPr/>
        </p:nvSpPr>
        <p:spPr>
          <a:xfrm>
            <a:off x="4631267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~27%</a:t>
            </a:r>
          </a:p>
        </p:txBody>
      </p:sp>
      <p:sp>
        <p:nvSpPr>
          <p:cNvPr id="110" name="stat-label-1"/>
          <p:cNvSpPr txBox="1"/>
          <p:nvPr/>
        </p:nvSpPr>
        <p:spPr>
          <a:xfrm>
            <a:off x="4631267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FUEL-TO-WHEEL EFFICIENCY — THE MATH SHOWN, NOT OVER-CLAIMED (EST)</a:t>
            </a:r>
          </a:p>
        </p:txBody>
      </p:sp>
      <p:sp>
        <p:nvSpPr>
          <p:cNvPr id="111" name="stat-card-2"/>
          <p:cNvSpPr/>
          <p:nvPr/>
        </p:nvSpPr>
        <p:spPr>
          <a:xfrm>
            <a:off x="8017933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112" name="stat-bar-2"/>
          <p:cNvSpPr/>
          <p:nvPr/>
        </p:nvSpPr>
        <p:spPr>
          <a:xfrm>
            <a:off x="8017933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13" name="stat-value-2"/>
          <p:cNvSpPr txBox="1"/>
          <p:nvPr/>
        </p:nvSpPr>
        <p:spPr>
          <a:xfrm>
            <a:off x="8221133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~40 L</a:t>
            </a:r>
          </a:p>
        </p:txBody>
      </p:sp>
      <p:sp>
        <p:nvSpPr>
          <p:cNvPr id="114" name="stat-label-2"/>
          <p:cNvSpPr txBox="1"/>
          <p:nvPr/>
        </p:nvSpPr>
        <p:spPr>
          <a:xfrm>
            <a:off x="8221133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DESIGN TANK FOR A ~340 KM SPECIAL — SCALES LINEARLY</a:t>
            </a:r>
          </a:p>
        </p:txBody>
      </p:sp>
      <p:sp>
        <p:nvSpPr>
          <p:cNvPr id="115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EAE7DA"/>
                </a:solidFill>
                <a:latin typeface="Inter"/>
              </a:rPr>
              <a:t>The risk is integration, not invention. The three risks that actually decide this program are weight, controls software, and the stage-power assumption — each named, quantified, and with a concrete retirement plan on the timeline.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06</a:t>
            </a:r>
          </a:p>
        </p:txBody>
      </p:sp>
      <p:sp>
        <p:nvSpPr>
          <p:cNvPr id="117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18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150">
                <a:solidFill>
                  <a:srgbClr val="15160F"/>
                </a:solidFill>
                <a:latin typeface="Space Grotesk"/>
              </a:rPr>
              <a:t>The honest risk section is the credibility — nothing here is hand-waved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THE THREE RISKS THAT DECIDE THE PROGRAM</a:t>
            </a:r>
          </a:p>
        </p:txBody>
      </p:sp>
      <p:sp>
        <p:nvSpPr>
          <p:cNvPr id="12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Named, quantified, each with a retirement plan</a:t>
            </a:r>
          </a:p>
        </p:txBody>
      </p:sp>
      <p:sp>
        <p:nvSpPr>
          <p:cNvPr id="12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22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123" name="lead"/>
          <p:cNvSpPr txBox="1"/>
          <p:nvPr/>
        </p:nvSpPr>
        <p:spPr>
          <a:xfrm>
            <a:off x="838200" y="2387600"/>
            <a:ext cx="9144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350">
                <a:solidFill>
                  <a:srgbClr val="EAE7DA"/>
                </a:solidFill>
                <a:latin typeface="Inter"/>
              </a:rPr>
              <a:t>We own the 20 kW assumption first, as a Phase-0 validation plan — not as an ambush. All range/fuel/APU math scales off it, and it is the one number diligence will push on.</a:t>
            </a:r>
          </a:p>
        </p:txBody>
      </p:sp>
      <p:graphicFrame>
        <p:nvGraphicFramePr>
          <p:cNvPr id="124" name="table"/>
          <p:cNvGraphicFramePr>
            <a:graphicFrameLocks noGrp="1"/>
          </p:cNvGraphicFramePr>
          <p:nvPr/>
        </p:nvGraphicFramePr>
        <p:xfrm>
          <a:off x="838200" y="3073400"/>
          <a:ext cx="10515600" cy="2971800"/>
        </p:xfrm>
        <a:graphic>
          <a:graphicData uri="http://schemas.openxmlformats.org/drawingml/2006/table">
            <a:tbl>
              <a:tblPr firstRow="1" bandRow="0"/>
              <a:tblGrid>
                <a:gridCol w="4831492"/>
                <a:gridCol w="2842054"/>
                <a:gridCol w="2842054"/>
              </a:tblGrid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solidFill>
                            <a:srgbClr val="15160F"/>
                          </a:solidFill>
                          <a:latin typeface="Inter"/>
                        </a:rPr>
                        <a:t>Risk</a:t>
                      </a:r>
                    </a:p>
                  </a:txBody>
                  <a:tcPr marL="91440" marR="91440" marT="45720" marB="45720" anchor="ctr">
                    <a:solidFill>
                      <a:srgbClr val="EAE7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15160F"/>
                          </a:solidFill>
                          <a:latin typeface="Inter"/>
                        </a:rPr>
                        <a:t>Severity × likelihood</a:t>
                      </a:r>
                    </a:p>
                  </a:txBody>
                  <a:tcPr marL="91440" marR="91440" marT="45720" marB="45720" anchor="ctr">
                    <a:solidFill>
                      <a:srgbClr val="EAE7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15160F"/>
                          </a:solidFill>
                          <a:latin typeface="Inter"/>
                        </a:rPr>
                        <a:t>How it retires</a:t>
                      </a:r>
                    </a:p>
                  </a:txBody>
                  <a:tcPr marL="91440" marR="91440" marT="45720" marB="45720" anchor="ctr">
                    <a:solidFill>
                      <a:srgbClr val="EAE7DA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EAE7DA"/>
                          </a:solidFill>
                          <a:latin typeface="Inter"/>
                        </a:rPr>
                        <a:t>Weight (+~13% vs KTM)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EAE7DA"/>
                          </a:solidFill>
                          <a:latin typeface="Inter"/>
                        </a:rPr>
                        <a:t>High × certain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EAE7DA"/>
                          </a:solidFill>
                          <a:latin typeface="Inter"/>
                        </a:rPr>
                        <a:t>Package all major mass low &amp; central; model in multibody sim, then prove on a rider. Beat the KTM on handling, not the scale.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EAE7DA"/>
                          </a:solidFill>
                          <a:latin typeface="Inter"/>
                        </a:rPr>
                        <a:t>Controls software maturity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solidFill>
                      <a:srgbClr val="1D1E1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EAE7DA"/>
                          </a:solidFill>
                          <a:latin typeface="Inter"/>
                        </a:rPr>
                        <a:t>High × high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solidFill>
                      <a:srgbClr val="1D1E1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EAE7DA"/>
                          </a:solidFill>
                          <a:latin typeface="Inter"/>
                        </a:rPr>
                        <a:t>Develop maps on a dyno + HIL rig before open-desert running. The biggest cost line, treated as such.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solidFill>
                      <a:srgbClr val="1D1E15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/>
                      <a:r>
                        <a:rPr lang="en-US" sz="1250" b="1">
                          <a:solidFill>
                            <a:srgbClr val="EAE7DA"/>
                          </a:solidFill>
                          <a:latin typeface="Inter"/>
                        </a:rPr>
                        <a:t>The 20 kW stage-average assumption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solidFill>
                      <a:srgbClr val="C8622D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EAE7DA"/>
                          </a:solidFill>
                          <a:latin typeface="Inter"/>
                        </a:rPr>
                        <a:t>High × medium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solidFill>
                      <a:srgbClr val="C8622D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EAE7DA"/>
                          </a:solidFill>
                          <a:latin typeface="Inter"/>
                        </a:rPr>
                        <a:t>Phase-0 telemetry: data-log a real 450 at Baja pace before freezing APU &amp; tank. Closeable in ~2 weeks.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A3A394">
                          <a:alpha val="35000"/>
                        </a:srgbClr>
                      </a:solidFill>
                    </a:lnB>
                    <a:solidFill>
                      <a:srgbClr val="C8622D">
                        <a:alpha val="22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07</a:t>
            </a:r>
          </a:p>
        </p:txBody>
      </p:sp>
      <p:sp>
        <p:nvSpPr>
          <p:cNvPr id="126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27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15160F"/>
                </a:solidFill>
                <a:latin typeface="Space Grotesk"/>
              </a:rPr>
              <a:t>Prove the hardest subsystem in the cheapest, safest place first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~18–24 MONTHS TO A RUNNING, SHAKEN-DOWN PROTOTYPE</a:t>
            </a:r>
          </a:p>
        </p:txBody>
      </p:sp>
      <p:sp>
        <p:nvSpPr>
          <p:cNvPr id="129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Risk retires in the right order</a:t>
            </a:r>
          </a:p>
        </p:txBody>
      </p:sp>
      <p:sp>
        <p:nvSpPr>
          <p:cNvPr id="130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31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132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Phase 0–1 — freeze &amp; bench</a:t>
            </a:r>
          </a:p>
        </p:txBody>
      </p:sp>
      <p:sp>
        <p:nvSpPr>
          <p:cNvPr id="133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Phase 0 (Mo 0–3): close the power assumption with telemetry, freeze BOM &amp; voltage architecture, order long-lead items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Phase 1 (Mo 3–9): the powertrain runs on a bench — APU genset, buffer pack, motor + inverter on a dyno, VCU on HIL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Retires the fuel math and the bulk of the controls risk before anything moves</a:t>
            </a:r>
          </a:p>
        </p:txBody>
      </p:sp>
      <p:sp>
        <p:nvSpPr>
          <p:cNvPr id="134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EAE7DA"/>
                </a:solidFill>
                <a:latin typeface="Inter"/>
              </a:rPr>
              <a:t>Phase 2–3 — roll &amp; shake down</a:t>
            </a:r>
          </a:p>
        </p:txBody>
      </p:sp>
      <p:sp>
        <p:nvSpPr>
          <p:cNvPr id="135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Phase 2 (Mo 6–15): CAD, CG/handling sim, fabricate chassis, first rolling self-powered running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Phase 3 (Mo 15–24): dust + shaker durability, progressive desert testing, HV crash-safety, map refinement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Deliverable: a prototype that completes a representative stage — the data package for Mission 1000 and the next raise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622D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EAE7DA"/>
                </a:solidFill>
                <a:latin typeface="Inter"/>
              </a:rPr>
              <a:t>Critical path: the APU generator integration and the controls software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number"/>
          <p:cNvSpPr txBox="1"/>
          <p:nvPr/>
        </p:nvSpPr>
        <p:spPr>
          <a:xfrm>
            <a:off x="838200" y="1651000"/>
            <a:ext cx="10515600" cy="1524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000" b="1">
                <a:solidFill>
                  <a:srgbClr val="C8622D">
                    <a:alpha val="85000"/>
                  </a:srgbClr>
                </a:solidFill>
                <a:latin typeface="Space Grotesk"/>
              </a:rPr>
              <a:t>08</a:t>
            </a:r>
          </a:p>
        </p:txBody>
      </p:sp>
      <p:sp>
        <p:nvSpPr>
          <p:cNvPr id="137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38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50">
                <a:solidFill>
                  <a:srgbClr val="15160F"/>
                </a:solidFill>
                <a:latin typeface="Space Grotesk"/>
              </a:rPr>
              <a:t>This raise buys a running proof-of-concept. The race program is the next raise.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USE OF FUNDS — ONE RUNNING PROTOTYPE</a:t>
            </a:r>
          </a:p>
        </p:txBody>
      </p:sp>
      <p:sp>
        <p:nvSpPr>
          <p:cNvPr id="14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~$0.75M buys one running proof-of-concept bike</a:t>
            </a:r>
          </a:p>
        </p:txBody>
      </p:sp>
      <p:sp>
        <p:nvSpPr>
          <p:cNvPr id="14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42" name="footnote"/>
          <p:cNvSpPr txBox="1"/>
          <p:nvPr/>
        </p:nvSpPr>
        <p:spPr>
          <a:xfrm>
            <a:off x="838200" y="6172200"/>
            <a:ext cx="10515600" cy="2794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950" i="1">
                <a:solidFill>
                  <a:srgbClr val="A3A394"/>
                </a:solidFill>
                <a:latin typeface="Inter"/>
              </a:rPr>
              <a:t>Budgetary estimate for ONE proof-of-concept bike. Does NOT include a race season, a spare bike, a team, or homologation testing — those are the next raise. A prototype is dominated by engineering labor, not parts.</a:t>
            </a:r>
          </a:p>
        </p:txBody>
      </p:sp>
      <p:sp>
        <p:nvSpPr>
          <p:cNvPr id="143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pic>
        <p:nvPicPr>
          <p:cNvPr id="144" name="chart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838200" y="2336800"/>
            <a:ext cx="10515600" cy="3733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EAE7DA"/>
                </a:solidFill>
                <a:latin typeface="Inter"/>
              </a:rPr>
              <a:t>PHASED CAPITAL, STATED HONESTLY</a:t>
            </a:r>
          </a:p>
        </p:txBody>
      </p:sp>
      <p:sp>
        <p:nvSpPr>
          <p:cNvPr id="146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EAE7DA"/>
                </a:solidFill>
                <a:latin typeface="Space Grotesk"/>
              </a:rPr>
              <a:t>A seed-stage number that proves the thesis</a:t>
            </a:r>
          </a:p>
        </p:txBody>
      </p:sp>
      <p:sp>
        <p:nvSpPr>
          <p:cNvPr id="147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48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A3A394"/>
                </a:solidFill>
                <a:latin typeface="Inter"/>
              </a:rPr>
              <a:t>CONFIDENTIAL · 2026 · SERIES-HYBRID RALLY-RAID PROGRAM</a:t>
            </a:r>
          </a:p>
        </p:txBody>
      </p:sp>
      <p:sp>
        <p:nvSpPr>
          <p:cNvPr id="149" name="stat-card-0"/>
          <p:cNvSpPr/>
          <p:nvPr/>
        </p:nvSpPr>
        <p:spPr>
          <a:xfrm>
            <a:off x="838200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150" name="stat-bar-0"/>
          <p:cNvSpPr/>
          <p:nvPr/>
        </p:nvSpPr>
        <p:spPr>
          <a:xfrm>
            <a:off x="838200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51" name="stat-value-0"/>
          <p:cNvSpPr txBox="1"/>
          <p:nvPr/>
        </p:nvSpPr>
        <p:spPr>
          <a:xfrm>
            <a:off x="1041400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~$0.75M</a:t>
            </a:r>
          </a:p>
        </p:txBody>
      </p:sp>
      <p:sp>
        <p:nvSpPr>
          <p:cNvPr id="152" name="stat-label-0"/>
          <p:cNvSpPr txBox="1"/>
          <p:nvPr/>
        </p:nvSpPr>
        <p:spPr>
          <a:xfrm>
            <a:off x="1041400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THIS RAISE — ONE RUNNING PROOF-OF-CONCEPT PROTOTYPE</a:t>
            </a:r>
          </a:p>
        </p:txBody>
      </p:sp>
      <p:sp>
        <p:nvSpPr>
          <p:cNvPr id="153" name="stat-card-1"/>
          <p:cNvSpPr/>
          <p:nvPr/>
        </p:nvSpPr>
        <p:spPr>
          <a:xfrm>
            <a:off x="4428067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154" name="stat-bar-1"/>
          <p:cNvSpPr/>
          <p:nvPr/>
        </p:nvSpPr>
        <p:spPr>
          <a:xfrm>
            <a:off x="4428067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55" name="stat-value-1"/>
          <p:cNvSpPr txBox="1"/>
          <p:nvPr/>
        </p:nvSpPr>
        <p:spPr>
          <a:xfrm>
            <a:off x="4631267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18–24 mo</a:t>
            </a:r>
          </a:p>
        </p:txBody>
      </p:sp>
      <p:sp>
        <p:nvSpPr>
          <p:cNvPr id="156" name="stat-label-1"/>
          <p:cNvSpPr txBox="1"/>
          <p:nvPr/>
        </p:nvSpPr>
        <p:spPr>
          <a:xfrm>
            <a:off x="4631267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TO A SHAKEN-DOWN BIKE THAT COMPLETES A REPRESENTATIVE STAGE</a:t>
            </a:r>
          </a:p>
        </p:txBody>
      </p:sp>
      <p:sp>
        <p:nvSpPr>
          <p:cNvPr id="157" name="stat-card-2"/>
          <p:cNvSpPr/>
          <p:nvPr/>
        </p:nvSpPr>
        <p:spPr>
          <a:xfrm>
            <a:off x="8017933" y="2413000"/>
            <a:ext cx="3335867" cy="1498600"/>
          </a:xfrm>
          <a:prstGeom prst="rect">
            <a:avLst/>
          </a:prstGeom>
          <a:solidFill>
            <a:srgbClr val="1D1E15"/>
          </a:solidFill>
        </p:spPr>
        <p:txBody>
          <a:bodyPr/>
          <a:lstStyle/>
          <a:p>
            <a:endParaRPr lang="en-US"/>
          </a:p>
        </p:txBody>
      </p:sp>
      <p:sp>
        <p:nvSpPr>
          <p:cNvPr id="158" name="stat-bar-2"/>
          <p:cNvSpPr/>
          <p:nvPr/>
        </p:nvSpPr>
        <p:spPr>
          <a:xfrm>
            <a:off x="8017933" y="2413000"/>
            <a:ext cx="3335867" cy="5080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59" name="stat-value-2"/>
          <p:cNvSpPr txBox="1"/>
          <p:nvPr/>
        </p:nvSpPr>
        <p:spPr>
          <a:xfrm>
            <a:off x="8221133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EAE7DA"/>
                </a:solidFill>
                <a:latin typeface="Space Grotesk"/>
              </a:rPr>
              <a:t>Phase 2</a:t>
            </a:r>
          </a:p>
        </p:txBody>
      </p:sp>
      <p:sp>
        <p:nvSpPr>
          <p:cNvPr id="160" name="stat-label-2"/>
          <p:cNvSpPr txBox="1"/>
          <p:nvPr/>
        </p:nvSpPr>
        <p:spPr>
          <a:xfrm>
            <a:off x="8221133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A3A394"/>
                </a:solidFill>
                <a:latin typeface="Inter"/>
              </a:rPr>
              <a:t>THE RACE PROGRAM — THE NEXT, LARGER, DE-RISKED RAISE</a:t>
            </a:r>
          </a:p>
        </p:txBody>
      </p:sp>
      <p:sp>
        <p:nvSpPr>
          <p:cNvPr id="161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EAE7DA"/>
                </a:solidFill>
                <a:latin typeface="Inter"/>
              </a:rPr>
              <a:t>A factory Dakar bike program runs into the tens of millions per season. A single innovative prototype at ~$0.75M is credible and modest against that — exactly what a venture investor funds to de-risk the next, larger raise.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"/>
          <p:cNvSpPr txBox="1"/>
          <p:nvPr/>
        </p:nvSpPr>
        <p:spPr>
          <a:xfrm>
            <a:off x="838200" y="1524000"/>
            <a:ext cx="10515600" cy="1117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15000"/>
              </a:lnSpc>
            </a:pPr>
            <a:r>
              <a:rPr lang="en-US" sz="3400">
                <a:solidFill>
                  <a:srgbClr val="15160F"/>
                </a:solidFill>
                <a:latin typeface="Space Grotesk"/>
              </a:rPr>
              <a:t>DUNA</a:t>
            </a:r>
          </a:p>
        </p:txBody>
      </p:sp>
      <p:sp>
        <p:nvSpPr>
          <p:cNvPr id="163" name="rule"/>
          <p:cNvSpPr/>
          <p:nvPr/>
        </p:nvSpPr>
        <p:spPr>
          <a:xfrm>
            <a:off x="5689600" y="2286000"/>
            <a:ext cx="812800" cy="44450"/>
          </a:xfrm>
          <a:prstGeom prst="rect">
            <a:avLst/>
          </a:prstGeom>
          <a:solidFill>
            <a:srgbClr val="C8622D"/>
          </a:solidFill>
        </p:spPr>
        <p:txBody>
          <a:bodyPr/>
          <a:lstStyle/>
          <a:p>
            <a:endParaRPr lang="en-US"/>
          </a:p>
        </p:txBody>
      </p:sp>
      <p:sp>
        <p:nvSpPr>
          <p:cNvPr id="164" name="line-206"/>
          <p:cNvSpPr txBox="1"/>
          <p:nvPr/>
        </p:nvSpPr>
        <p:spPr>
          <a:xfrm>
            <a:off x="838200" y="26162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15160F">
                    <a:alpha val="82000"/>
                  </a:srgbClr>
                </a:solidFill>
                <a:latin typeface="Inter"/>
              </a:rPr>
              <a:t>The proving ground is open. The parts are real. The moat is the software.</a:t>
            </a:r>
          </a:p>
        </p:txBody>
      </p:sp>
      <p:sp>
        <p:nvSpPr>
          <p:cNvPr id="165" name="line-232"/>
          <p:cNvSpPr txBox="1"/>
          <p:nvPr/>
        </p:nvSpPr>
        <p:spPr>
          <a:xfrm>
            <a:off x="838200" y="29464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15160F">
                    <a:alpha val="82000"/>
                  </a:srgbClr>
                </a:solidFill>
                <a:latin typeface="Inter"/>
              </a:rPr>
              <a:t>A Baja / Dakar-class rally-raid race machine with the first software-defined powertrain in its category.</a:t>
            </a:r>
          </a:p>
        </p:txBody>
      </p:sp>
      <p:sp>
        <p:nvSpPr>
          <p:cNvPr id="166" name="line-258"/>
          <p:cNvSpPr txBox="1"/>
          <p:nvPr/>
        </p:nvSpPr>
        <p:spPr>
          <a:xfrm>
            <a:off x="838200" y="32766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15160F">
                    <a:alpha val="82000"/>
                  </a:srgbClr>
                </a:solidFill>
                <a:latin typeface="Inter"/>
              </a:rPr>
              <a:t>This raise builds the running proof-of-concept. The race program follows, de-risked.</a:t>
            </a:r>
          </a:p>
        </p:txBody>
      </p:sp>
      <p:sp>
        <p:nvSpPr>
          <p:cNvPr id="167" name="line-284"/>
          <p:cNvSpPr txBox="1"/>
          <p:nvPr/>
        </p:nvSpPr>
        <p:spPr>
          <a:xfrm>
            <a:off x="838200" y="36068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15160F">
                    <a:alpha val="82000"/>
                  </a:srgbClr>
                </a:solidFill>
                <a:latin typeface="Inter"/>
              </a:rPr>
              <a:t>Every load-bearing number traces to the feasibility dossier and its verified sources.</a:t>
            </a:r>
          </a:p>
        </p:txBody>
      </p:sp>
      <p:sp>
        <p:nvSpPr>
          <p:cNvPr id="168" name="footnote"/>
          <p:cNvSpPr txBox="1"/>
          <p:nvPr/>
        </p:nvSpPr>
        <p:spPr>
          <a:xfrm>
            <a:off x="838200" y="6045200"/>
            <a:ext cx="10515600" cy="457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200" i="1">
                <a:solidFill>
                  <a:srgbClr val="15160F">
                    <a:alpha val="62000"/>
                  </a:srgbClr>
                </a:solidFill>
                <a:latin typeface="Inter"/>
              </a:rPr>
              <a:t>Confidential · 2026 · Numbers travel together with the feasibility dossier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aldune Deck">
  <a:themeElements>
    <a:clrScheme name="Brand">
      <a:dk1>
        <a:srgbClr val="EAE7DA"/>
      </a:dk1>
      <a:lt1>
        <a:srgbClr val="15160F"/>
      </a:lt1>
      <a:dk2>
        <a:srgbClr val="EAE7DA"/>
      </a:dk2>
      <a:lt2>
        <a:srgbClr val="1D1E15"/>
      </a:lt2>
      <a:accent1>
        <a:srgbClr val="C8622D"/>
      </a:accent1>
      <a:accent2>
        <a:srgbClr val="EAE7DA"/>
      </a:accent2>
      <a:accent3>
        <a:srgbClr val="A3A394"/>
      </a:accent3>
      <a:accent4>
        <a:srgbClr val="EAE7DA"/>
      </a:accent4>
      <a:accent5>
        <a:srgbClr val="1D1E15"/>
      </a:accent5>
      <a:accent6>
        <a:srgbClr val="15160F"/>
      </a:accent6>
      <a:hlink>
        <a:srgbClr val="C8622D"/>
      </a:hlink>
      <a:folHlink>
        <a:srgbClr val="A3A394"/>
      </a:folHlink>
    </a:clrScheme>
    <a:fontScheme name="Brand">
      <a:majorFont>
        <a:latin typeface="Space Grotesk"/>
        <a:ea typeface=""/>
        <a:cs typeface=""/>
      </a:majorFont>
      <a:minorFont>
        <a:latin typeface="Inter"/>
        <a:ea typeface=""/>
        <a:cs typeface=""/>
      </a:minorFont>
    </a:fontScheme>
    <a:fmtScheme name="Bran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Kaldune</Application>
  <Company>Kaldune</Company>
</Properties>
</file>

<file path=docProps/core.xml><?xml version="1.0" encoding="utf-8"?>
<cp:coreProperties xmlns:cp="http://schemas.openxmlformats.org/package/2006/metadata/core-properties" xmlns:dc="http://purl.org/dc/elements/1.1/">
  <dc:title>Series-Hybrid Rally-Raid Race Motorcycle — Investor Package</dc:title>
  <dc:creator>Confidential</dc:creator>
</cp:coreProperties>
</file>